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7" r:id="rId2"/>
    <p:sldId id="265" r:id="rId3"/>
    <p:sldId id="264" r:id="rId4"/>
    <p:sldId id="259" r:id="rId5"/>
    <p:sldId id="268" r:id="rId6"/>
    <p:sldId id="258" r:id="rId7"/>
    <p:sldId id="266" r:id="rId8"/>
    <p:sldId id="267" r:id="rId9"/>
    <p:sldId id="26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405"/>
  </p:normalViewPr>
  <p:slideViewPr>
    <p:cSldViewPr snapToGrid="0">
      <p:cViewPr>
        <p:scale>
          <a:sx n="95" d="100"/>
          <a:sy n="95" d="100"/>
        </p:scale>
        <p:origin x="1760" y="9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3DE7F9-ADC1-4944-8D34-BB278A717882}" type="datetimeFigureOut">
              <a:rPr lang="en-US" smtClean="0"/>
              <a:t>4/18/23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458BA-E110-6C49-97FD-BD7009230170}" type="slidenum">
              <a:rPr lang="en-US" smtClean="0"/>
              <a:t>‹#›</a:t>
            </a:fld>
            <a:endParaRPr lang="en-US"/>
          </a:p>
        </p:txBody>
      </p:sp>
    </p:spTree>
    <p:extLst>
      <p:ext uri="{BB962C8B-B14F-4D97-AF65-F5344CB8AC3E}">
        <p14:creationId xmlns:p14="http://schemas.microsoft.com/office/powerpoint/2010/main" val="2524453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r>
              <a:rPr lang="en-US" dirty="0"/>
              <a:t>Hello everyone, I am James Montgomery from the Machine Learning and Instrument Autonomy group 398J. Today I will be briefly talking about SUDS Air Quality – Revealing Subscale Drivers of Pollution using Machine Learning. The science question we’re asking is “What are the drivers and impact of global ozone trends on global air quality at scales relevant to human health?”</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noRot="1" noChangeAspect="1"/>
          </p:cNvSpPr>
          <p:nvPr>
            <p:ph type="sldImg"/>
          </p:nvPr>
        </p:nvSpPr>
        <p:spPr>
          <a:prstGeom prst="rect">
            <a:avLst/>
          </a:prstGeom>
        </p:spPr>
        <p:txBody>
          <a:bodyPr/>
          <a:lstStyle/>
          <a:p>
            <a:endParaRPr/>
          </a:p>
        </p:txBody>
      </p:sp>
      <p:sp>
        <p:nvSpPr>
          <p:cNvPr id="290" name="Shape 290"/>
          <p:cNvSpPr>
            <a:spLocks noGrp="1"/>
          </p:cNvSpPr>
          <p:nvPr>
            <p:ph type="body" sz="quarter" idx="1"/>
          </p:nvPr>
        </p:nvSpPr>
        <p:spPr>
          <a:prstGeom prst="rect">
            <a:avLst/>
          </a:prstGeom>
        </p:spPr>
        <p:txBody>
          <a:bodyPr/>
          <a:lstStyle>
            <a:lvl1pPr>
              <a:defRPr sz="1800"/>
            </a:lvl1pPr>
          </a:lstStyle>
          <a:p>
            <a:r>
              <a:rPr lang="en-US" dirty="0"/>
              <a:t>Our scientific objective is to provide an improved understanding and accurate prediction of the most important air pollutant: ozone. In the upper atmosphere, ozone protects the Earth from the sun’s UV radiation; however in the lowermost atmosphere, the troposphere, it is a greenhouse gas and air pollutant. As a result, ozone has substantial impacts on climate and human health, contributing to more than 1 million pollution related deaths every year. It also damages plants and vegetation and their ability to process CO2. The most recent NASA Decadal Survey noted that understanding the changes in air pollutants and ozone is one of the most important objectives and a recommendation for Explorer-Class missions. However, air quality study from satellite data remains challenging because of its limited sensitivity to near-surface air pollution.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pPr defTabSz="914400">
              <a:lnSpc>
                <a:spcPct val="100000"/>
              </a:lnSpc>
              <a:defRPr sz="1900">
                <a:latin typeface="Calibri"/>
                <a:ea typeface="Calibri"/>
                <a:cs typeface="Calibri"/>
                <a:sym typeface="Calibri"/>
              </a:defRPr>
            </a:pPr>
            <a:r>
              <a:rPr lang="en-US" dirty="0"/>
              <a:t>So now we know ozone is super important to track. Unfortunately, simulating ozone is a very complex problem due to the chemical and physical mechanisms that contribute to ozone production. Due to this, we know our current knowledge suffers from substantial biases in model predictions. We hypothesize that air pollution prediction biases are largely driven by non-linear processes that occur at scales smaller than model grid points, the so-called unresolved sub-grid scale processes, in addition to grid-scale processes. </a:t>
            </a:r>
          </a:p>
          <a:p>
            <a:pPr defTabSz="914400">
              <a:lnSpc>
                <a:spcPct val="100000"/>
              </a:lnSpc>
              <a:defRPr sz="1900">
                <a:latin typeface="Calibri"/>
                <a:ea typeface="Calibri"/>
                <a:cs typeface="Calibri"/>
                <a:sym typeface="Calibri"/>
              </a:defRPr>
            </a:pPr>
            <a:endParaRPr lang="en-US" dirty="0"/>
          </a:p>
          <a:p>
            <a:pPr defTabSz="914400">
              <a:lnSpc>
                <a:spcPct val="100000"/>
              </a:lnSpc>
              <a:defRPr sz="1900">
                <a:latin typeface="Calibri"/>
                <a:ea typeface="Calibri"/>
                <a:cs typeface="Calibri"/>
                <a:sym typeface="Calibri"/>
              </a:defRPr>
            </a:pPr>
            <a:r>
              <a:rPr lang="en-US" dirty="0"/>
              <a:t>Current global models typically have several 100km horizontal resolution which cannot represent detailed small scale processes, such as urban chemistry and planetary boundary layer dynamics. For example, the figures on the right show the 100km resolution model is biased compared to the 4km resolution model when over an urban area. This leads us to hypothesize that strong spatial gradients in chemical regime coupled with PBL dynamics lead to bias in spatial patterns.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9458BA-E110-6C49-97FD-BD7009230170}" type="slidenum">
              <a:rPr lang="en-US" smtClean="0"/>
              <a:t>5</a:t>
            </a:fld>
            <a:endParaRPr lang="en-US"/>
          </a:p>
        </p:txBody>
      </p:sp>
    </p:spTree>
    <p:extLst>
      <p:ext uri="{BB962C8B-B14F-4D97-AF65-F5344CB8AC3E}">
        <p14:creationId xmlns:p14="http://schemas.microsoft.com/office/powerpoint/2010/main" val="4272546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79B2A-70AC-A9A9-5A7D-E87970CA6E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47C3D1-B244-8F35-FAA0-9D16E26153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7AA962-5210-CEFE-63A1-BC2EA882900D}"/>
              </a:ext>
            </a:extLst>
          </p:cNvPr>
          <p:cNvSpPr>
            <a:spLocks noGrp="1"/>
          </p:cNvSpPr>
          <p:nvPr>
            <p:ph type="dt" sz="half" idx="10"/>
          </p:nvPr>
        </p:nvSpPr>
        <p:spPr/>
        <p:txBody>
          <a:bodyPr/>
          <a:lstStyle/>
          <a:p>
            <a:fld id="{B91A9AB8-80F9-1747-A03E-DC0D6EB215B1}" type="datetimeFigureOut">
              <a:rPr lang="en-US" smtClean="0"/>
              <a:t>4/18/23</a:t>
            </a:fld>
            <a:endParaRPr lang="en-US"/>
          </a:p>
        </p:txBody>
      </p:sp>
      <p:sp>
        <p:nvSpPr>
          <p:cNvPr id="5" name="Footer Placeholder 4">
            <a:extLst>
              <a:ext uri="{FF2B5EF4-FFF2-40B4-BE49-F238E27FC236}">
                <a16:creationId xmlns:a16="http://schemas.microsoft.com/office/drawing/2014/main" id="{55DDA17B-F32D-55D7-66A4-73824373F7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25D339-F5E3-5755-7752-6D10A582371B}"/>
              </a:ext>
            </a:extLst>
          </p:cNvPr>
          <p:cNvSpPr>
            <a:spLocks noGrp="1"/>
          </p:cNvSpPr>
          <p:nvPr>
            <p:ph type="sldNum" sz="quarter" idx="12"/>
          </p:nvPr>
        </p:nvSpPr>
        <p:spPr/>
        <p:txBody>
          <a:bodyPr/>
          <a:lstStyle/>
          <a:p>
            <a:fld id="{EEC96ECC-005A-6649-A8FF-76F3B10DD893}" type="slidenum">
              <a:rPr lang="en-US" smtClean="0"/>
              <a:t>‹#›</a:t>
            </a:fld>
            <a:endParaRPr lang="en-US"/>
          </a:p>
        </p:txBody>
      </p:sp>
    </p:spTree>
    <p:extLst>
      <p:ext uri="{BB962C8B-B14F-4D97-AF65-F5344CB8AC3E}">
        <p14:creationId xmlns:p14="http://schemas.microsoft.com/office/powerpoint/2010/main" val="4251380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39211-F998-14CD-5284-3B51CC2762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FE6EEE-63A5-F669-A530-C81FACE306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FE388A-3BA9-FFCD-67A7-D44013897890}"/>
              </a:ext>
            </a:extLst>
          </p:cNvPr>
          <p:cNvSpPr>
            <a:spLocks noGrp="1"/>
          </p:cNvSpPr>
          <p:nvPr>
            <p:ph type="dt" sz="half" idx="10"/>
          </p:nvPr>
        </p:nvSpPr>
        <p:spPr/>
        <p:txBody>
          <a:bodyPr/>
          <a:lstStyle/>
          <a:p>
            <a:fld id="{B91A9AB8-80F9-1747-A03E-DC0D6EB215B1}" type="datetimeFigureOut">
              <a:rPr lang="en-US" smtClean="0"/>
              <a:t>4/18/23</a:t>
            </a:fld>
            <a:endParaRPr lang="en-US"/>
          </a:p>
        </p:txBody>
      </p:sp>
      <p:sp>
        <p:nvSpPr>
          <p:cNvPr id="5" name="Footer Placeholder 4">
            <a:extLst>
              <a:ext uri="{FF2B5EF4-FFF2-40B4-BE49-F238E27FC236}">
                <a16:creationId xmlns:a16="http://schemas.microsoft.com/office/drawing/2014/main" id="{4141A216-E56C-85A5-C463-1F7D70DCDD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C1EF0A-6379-E5E7-A705-CBDB44F169EA}"/>
              </a:ext>
            </a:extLst>
          </p:cNvPr>
          <p:cNvSpPr>
            <a:spLocks noGrp="1"/>
          </p:cNvSpPr>
          <p:nvPr>
            <p:ph type="sldNum" sz="quarter" idx="12"/>
          </p:nvPr>
        </p:nvSpPr>
        <p:spPr/>
        <p:txBody>
          <a:bodyPr/>
          <a:lstStyle/>
          <a:p>
            <a:fld id="{EEC96ECC-005A-6649-A8FF-76F3B10DD893}" type="slidenum">
              <a:rPr lang="en-US" smtClean="0"/>
              <a:t>‹#›</a:t>
            </a:fld>
            <a:endParaRPr lang="en-US"/>
          </a:p>
        </p:txBody>
      </p:sp>
    </p:spTree>
    <p:extLst>
      <p:ext uri="{BB962C8B-B14F-4D97-AF65-F5344CB8AC3E}">
        <p14:creationId xmlns:p14="http://schemas.microsoft.com/office/powerpoint/2010/main" val="948503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712F13-0CDC-9D4C-A723-69416D53260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9C40FF-653F-6049-787A-F9E76B3D85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47C46D-F89F-716A-8F9B-0CFD7FA19060}"/>
              </a:ext>
            </a:extLst>
          </p:cNvPr>
          <p:cNvSpPr>
            <a:spLocks noGrp="1"/>
          </p:cNvSpPr>
          <p:nvPr>
            <p:ph type="dt" sz="half" idx="10"/>
          </p:nvPr>
        </p:nvSpPr>
        <p:spPr/>
        <p:txBody>
          <a:bodyPr/>
          <a:lstStyle/>
          <a:p>
            <a:fld id="{B91A9AB8-80F9-1747-A03E-DC0D6EB215B1}" type="datetimeFigureOut">
              <a:rPr lang="en-US" smtClean="0"/>
              <a:t>4/18/23</a:t>
            </a:fld>
            <a:endParaRPr lang="en-US"/>
          </a:p>
        </p:txBody>
      </p:sp>
      <p:sp>
        <p:nvSpPr>
          <p:cNvPr id="5" name="Footer Placeholder 4">
            <a:extLst>
              <a:ext uri="{FF2B5EF4-FFF2-40B4-BE49-F238E27FC236}">
                <a16:creationId xmlns:a16="http://schemas.microsoft.com/office/drawing/2014/main" id="{A3C95356-9E20-E9D8-956C-7D0FDEE62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A363B-BE41-3AEC-3C8C-822851D21DFC}"/>
              </a:ext>
            </a:extLst>
          </p:cNvPr>
          <p:cNvSpPr>
            <a:spLocks noGrp="1"/>
          </p:cNvSpPr>
          <p:nvPr>
            <p:ph type="sldNum" sz="quarter" idx="12"/>
          </p:nvPr>
        </p:nvSpPr>
        <p:spPr/>
        <p:txBody>
          <a:bodyPr/>
          <a:lstStyle/>
          <a:p>
            <a:fld id="{EEC96ECC-005A-6649-A8FF-76F3B10DD893}" type="slidenum">
              <a:rPr lang="en-US" smtClean="0"/>
              <a:t>‹#›</a:t>
            </a:fld>
            <a:endParaRPr lang="en-US"/>
          </a:p>
        </p:txBody>
      </p:sp>
    </p:spTree>
    <p:extLst>
      <p:ext uri="{BB962C8B-B14F-4D97-AF65-F5344CB8AC3E}">
        <p14:creationId xmlns:p14="http://schemas.microsoft.com/office/powerpoint/2010/main" val="24578940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Slide">
    <p:bg>
      <p:bgPr>
        <a:solidFill>
          <a:srgbClr val="2F3C4B"/>
        </a:solidFill>
        <a:effectLst/>
      </p:bgPr>
    </p:bg>
    <p:spTree>
      <p:nvGrpSpPr>
        <p:cNvPr id="1" name=""/>
        <p:cNvGrpSpPr/>
        <p:nvPr/>
      </p:nvGrpSpPr>
      <p:grpSpPr>
        <a:xfrm>
          <a:off x="0" y="0"/>
          <a:ext cx="0" cy="0"/>
          <a:chOff x="0" y="0"/>
          <a:chExt cx="0" cy="0"/>
        </a:xfrm>
      </p:grpSpPr>
      <p:pic>
        <p:nvPicPr>
          <p:cNvPr id="218" name="Image" descr="Image"/>
          <p:cNvPicPr>
            <a:picLocks noChangeAspect="1"/>
          </p:cNvPicPr>
          <p:nvPr/>
        </p:nvPicPr>
        <p:blipFill>
          <a:blip r:embed="rId2"/>
          <a:stretch>
            <a:fillRect/>
          </a:stretch>
        </p:blipFill>
        <p:spPr>
          <a:xfrm>
            <a:off x="11413710" y="6541643"/>
            <a:ext cx="489784" cy="146040"/>
          </a:xfrm>
          <a:prstGeom prst="rect">
            <a:avLst/>
          </a:prstGeom>
          <a:ln w="12700">
            <a:miter lim="400000"/>
          </a:ln>
        </p:spPr>
      </p:pic>
      <p:sp>
        <p:nvSpPr>
          <p:cNvPr id="219" name="Title Text"/>
          <p:cNvSpPr txBox="1">
            <a:spLocks noGrp="1"/>
          </p:cNvSpPr>
          <p:nvPr>
            <p:ph type="title"/>
          </p:nvPr>
        </p:nvSpPr>
        <p:spPr>
          <a:xfrm>
            <a:off x="285195" y="173660"/>
            <a:ext cx="11611945" cy="432627"/>
          </a:xfrm>
          <a:prstGeom prst="rect">
            <a:avLst/>
          </a:prstGeom>
        </p:spPr>
        <p:txBody>
          <a:bodyPr lIns="91439" tIns="91439" rIns="91439" bIns="91439"/>
          <a:lstStyle>
            <a:lvl1pPr defTabSz="914400">
              <a:lnSpc>
                <a:spcPct val="90000"/>
              </a:lnSpc>
              <a:defRPr sz="3600" spc="0">
                <a:solidFill>
                  <a:srgbClr val="FFFFFF"/>
                </a:solidFill>
                <a:latin typeface="Arial"/>
                <a:ea typeface="Arial"/>
                <a:cs typeface="Arial"/>
                <a:sym typeface="Arial"/>
              </a:defRPr>
            </a:lvl1pPr>
          </a:lstStyle>
          <a:p>
            <a:r>
              <a:t>Title Text</a:t>
            </a:r>
          </a:p>
        </p:txBody>
      </p:sp>
      <p:sp>
        <p:nvSpPr>
          <p:cNvPr id="220" name="Body Level One…"/>
          <p:cNvSpPr txBox="1">
            <a:spLocks noGrp="1"/>
          </p:cNvSpPr>
          <p:nvPr>
            <p:ph type="body" idx="1"/>
          </p:nvPr>
        </p:nvSpPr>
        <p:spPr>
          <a:xfrm>
            <a:off x="285195" y="993916"/>
            <a:ext cx="11611945" cy="5163170"/>
          </a:xfrm>
          <a:prstGeom prst="rect">
            <a:avLst/>
          </a:prstGeom>
        </p:spPr>
        <p:txBody>
          <a:bodyPr lIns="91439" tIns="91439" rIns="91439" bIns="91439"/>
          <a:lstStyle>
            <a:lvl1pPr marL="228600" indent="-228600" defTabSz="914400">
              <a:spcBef>
                <a:spcPts val="1000"/>
              </a:spcBef>
              <a:buSzPct val="100000"/>
              <a:buFont typeface="Arial"/>
              <a:defRPr sz="2800">
                <a:solidFill>
                  <a:srgbClr val="FFFFFF"/>
                </a:solidFill>
                <a:latin typeface="Arial"/>
                <a:ea typeface="Arial"/>
                <a:cs typeface="Arial"/>
                <a:sym typeface="Arial"/>
              </a:defRPr>
            </a:lvl1pPr>
            <a:lvl2pPr marL="495300" indent="-266700" defTabSz="914400">
              <a:spcBef>
                <a:spcPts val="1000"/>
              </a:spcBef>
              <a:buSzPct val="100000"/>
              <a:buFont typeface="Arial"/>
              <a:defRPr sz="2800">
                <a:solidFill>
                  <a:srgbClr val="FFFFFF"/>
                </a:solidFill>
                <a:latin typeface="Arial"/>
                <a:ea typeface="Arial"/>
                <a:cs typeface="Arial"/>
                <a:sym typeface="Arial"/>
              </a:defRPr>
            </a:lvl2pPr>
            <a:lvl3pPr marL="777240" indent="-320040" defTabSz="914400">
              <a:spcBef>
                <a:spcPts val="1000"/>
              </a:spcBef>
              <a:buSzPct val="100000"/>
              <a:buFont typeface="Arial"/>
              <a:defRPr sz="2800">
                <a:solidFill>
                  <a:srgbClr val="FFFFFF"/>
                </a:solidFill>
                <a:latin typeface="Arial"/>
                <a:ea typeface="Arial"/>
                <a:cs typeface="Arial"/>
                <a:sym typeface="Arial"/>
              </a:defRPr>
            </a:lvl3pPr>
            <a:lvl4pPr marL="1041400" indent="-355600" defTabSz="914400">
              <a:spcBef>
                <a:spcPts val="1000"/>
              </a:spcBef>
              <a:buSzPct val="100000"/>
              <a:buFont typeface="Arial"/>
              <a:defRPr sz="2800">
                <a:solidFill>
                  <a:srgbClr val="FFFFFF"/>
                </a:solidFill>
                <a:latin typeface="Arial"/>
                <a:ea typeface="Arial"/>
                <a:cs typeface="Arial"/>
                <a:sym typeface="Arial"/>
              </a:defRPr>
            </a:lvl4pPr>
            <a:lvl5pPr marL="1270000" indent="-355600" defTabSz="914400">
              <a:spcBef>
                <a:spcPts val="1000"/>
              </a:spcBef>
              <a:buSzPct val="100000"/>
              <a:buFont typeface="Arial"/>
              <a:defRPr sz="28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1" name="Slide Number"/>
          <p:cNvSpPr txBox="1">
            <a:spLocks noGrp="1"/>
          </p:cNvSpPr>
          <p:nvPr>
            <p:ph type="sldNum" sz="quarter" idx="2"/>
          </p:nvPr>
        </p:nvSpPr>
        <p:spPr>
          <a:xfrm>
            <a:off x="5892800" y="6172200"/>
            <a:ext cx="2844800" cy="368301"/>
          </a:xfrm>
          <a:prstGeom prst="rect">
            <a:avLst/>
          </a:prstGeom>
        </p:spPr>
        <p:txBody>
          <a:bodyPr lIns="91439" tIns="91439" rIns="91439" bIns="91439" anchor="ctr"/>
          <a:lstStyle>
            <a:lvl1pPr algn="r" defTabSz="457200">
              <a:defRPr sz="1200">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87522834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4B2E5-1568-E7D7-A30A-58FFA597FA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B6A83E-B97A-7C0C-99A2-84FA53C286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6493EA-7F10-792A-945E-D686C13D9C45}"/>
              </a:ext>
            </a:extLst>
          </p:cNvPr>
          <p:cNvSpPr>
            <a:spLocks noGrp="1"/>
          </p:cNvSpPr>
          <p:nvPr>
            <p:ph type="dt" sz="half" idx="10"/>
          </p:nvPr>
        </p:nvSpPr>
        <p:spPr/>
        <p:txBody>
          <a:bodyPr/>
          <a:lstStyle/>
          <a:p>
            <a:fld id="{B91A9AB8-80F9-1747-A03E-DC0D6EB215B1}" type="datetimeFigureOut">
              <a:rPr lang="en-US" smtClean="0"/>
              <a:t>4/18/23</a:t>
            </a:fld>
            <a:endParaRPr lang="en-US"/>
          </a:p>
        </p:txBody>
      </p:sp>
      <p:sp>
        <p:nvSpPr>
          <p:cNvPr id="5" name="Footer Placeholder 4">
            <a:extLst>
              <a:ext uri="{FF2B5EF4-FFF2-40B4-BE49-F238E27FC236}">
                <a16:creationId xmlns:a16="http://schemas.microsoft.com/office/drawing/2014/main" id="{E0195FD2-AF8B-6595-1A84-422A259753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3520DA-5E13-04C9-58E6-395E27991470}"/>
              </a:ext>
            </a:extLst>
          </p:cNvPr>
          <p:cNvSpPr>
            <a:spLocks noGrp="1"/>
          </p:cNvSpPr>
          <p:nvPr>
            <p:ph type="sldNum" sz="quarter" idx="12"/>
          </p:nvPr>
        </p:nvSpPr>
        <p:spPr/>
        <p:txBody>
          <a:bodyPr/>
          <a:lstStyle/>
          <a:p>
            <a:fld id="{EEC96ECC-005A-6649-A8FF-76F3B10DD893}" type="slidenum">
              <a:rPr lang="en-US" smtClean="0"/>
              <a:t>‹#›</a:t>
            </a:fld>
            <a:endParaRPr lang="en-US"/>
          </a:p>
        </p:txBody>
      </p:sp>
    </p:spTree>
    <p:extLst>
      <p:ext uri="{BB962C8B-B14F-4D97-AF65-F5344CB8AC3E}">
        <p14:creationId xmlns:p14="http://schemas.microsoft.com/office/powerpoint/2010/main" val="3209387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DA8E6-79B7-7306-37FD-04E2419F7C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E0CD03-9B9C-DDE9-2015-D8776D146D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B705C3-ADE5-3AE3-4021-9A5B59DE2B3E}"/>
              </a:ext>
            </a:extLst>
          </p:cNvPr>
          <p:cNvSpPr>
            <a:spLocks noGrp="1"/>
          </p:cNvSpPr>
          <p:nvPr>
            <p:ph type="dt" sz="half" idx="10"/>
          </p:nvPr>
        </p:nvSpPr>
        <p:spPr/>
        <p:txBody>
          <a:bodyPr/>
          <a:lstStyle/>
          <a:p>
            <a:fld id="{B91A9AB8-80F9-1747-A03E-DC0D6EB215B1}" type="datetimeFigureOut">
              <a:rPr lang="en-US" smtClean="0"/>
              <a:t>4/18/23</a:t>
            </a:fld>
            <a:endParaRPr lang="en-US"/>
          </a:p>
        </p:txBody>
      </p:sp>
      <p:sp>
        <p:nvSpPr>
          <p:cNvPr id="5" name="Footer Placeholder 4">
            <a:extLst>
              <a:ext uri="{FF2B5EF4-FFF2-40B4-BE49-F238E27FC236}">
                <a16:creationId xmlns:a16="http://schemas.microsoft.com/office/drawing/2014/main" id="{99938E77-559A-7E28-3554-0FC58F880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84F6A-1801-B015-F8A3-8485EDD0C9E3}"/>
              </a:ext>
            </a:extLst>
          </p:cNvPr>
          <p:cNvSpPr>
            <a:spLocks noGrp="1"/>
          </p:cNvSpPr>
          <p:nvPr>
            <p:ph type="sldNum" sz="quarter" idx="12"/>
          </p:nvPr>
        </p:nvSpPr>
        <p:spPr/>
        <p:txBody>
          <a:bodyPr/>
          <a:lstStyle/>
          <a:p>
            <a:fld id="{EEC96ECC-005A-6649-A8FF-76F3B10DD893}" type="slidenum">
              <a:rPr lang="en-US" smtClean="0"/>
              <a:t>‹#›</a:t>
            </a:fld>
            <a:endParaRPr lang="en-US"/>
          </a:p>
        </p:txBody>
      </p:sp>
    </p:spTree>
    <p:extLst>
      <p:ext uri="{BB962C8B-B14F-4D97-AF65-F5344CB8AC3E}">
        <p14:creationId xmlns:p14="http://schemas.microsoft.com/office/powerpoint/2010/main" val="2115741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E11AD-750A-2F46-B12B-08F29BE68A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F5A62E-29C4-D888-23F4-319E88C3A4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40D0A5-7930-C161-3D49-61527B032D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5C9791-AEEF-2575-27B5-8A2A9CCF5799}"/>
              </a:ext>
            </a:extLst>
          </p:cNvPr>
          <p:cNvSpPr>
            <a:spLocks noGrp="1"/>
          </p:cNvSpPr>
          <p:nvPr>
            <p:ph type="dt" sz="half" idx="10"/>
          </p:nvPr>
        </p:nvSpPr>
        <p:spPr/>
        <p:txBody>
          <a:bodyPr/>
          <a:lstStyle/>
          <a:p>
            <a:fld id="{B91A9AB8-80F9-1747-A03E-DC0D6EB215B1}" type="datetimeFigureOut">
              <a:rPr lang="en-US" smtClean="0"/>
              <a:t>4/18/23</a:t>
            </a:fld>
            <a:endParaRPr lang="en-US"/>
          </a:p>
        </p:txBody>
      </p:sp>
      <p:sp>
        <p:nvSpPr>
          <p:cNvPr id="6" name="Footer Placeholder 5">
            <a:extLst>
              <a:ext uri="{FF2B5EF4-FFF2-40B4-BE49-F238E27FC236}">
                <a16:creationId xmlns:a16="http://schemas.microsoft.com/office/drawing/2014/main" id="{E7919F5E-9A88-096E-D987-323A224746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DE8C4D-C0D8-9691-B10C-635370552278}"/>
              </a:ext>
            </a:extLst>
          </p:cNvPr>
          <p:cNvSpPr>
            <a:spLocks noGrp="1"/>
          </p:cNvSpPr>
          <p:nvPr>
            <p:ph type="sldNum" sz="quarter" idx="12"/>
          </p:nvPr>
        </p:nvSpPr>
        <p:spPr/>
        <p:txBody>
          <a:bodyPr/>
          <a:lstStyle/>
          <a:p>
            <a:fld id="{EEC96ECC-005A-6649-A8FF-76F3B10DD893}" type="slidenum">
              <a:rPr lang="en-US" smtClean="0"/>
              <a:t>‹#›</a:t>
            </a:fld>
            <a:endParaRPr lang="en-US"/>
          </a:p>
        </p:txBody>
      </p:sp>
    </p:spTree>
    <p:extLst>
      <p:ext uri="{BB962C8B-B14F-4D97-AF65-F5344CB8AC3E}">
        <p14:creationId xmlns:p14="http://schemas.microsoft.com/office/powerpoint/2010/main" val="456232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3DC08-1E39-19FF-ACAF-8BF62D27FA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3C794C-D8C4-F2AA-9A9B-487AADBBE1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86AA18-1C86-555D-78D0-8F1013483A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8067C9-2820-07AA-6A97-0D298ED12D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A8F964-54B1-7379-906F-68DC6DDB67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7465C-643B-0645-5A8A-A3F71F33F046}"/>
              </a:ext>
            </a:extLst>
          </p:cNvPr>
          <p:cNvSpPr>
            <a:spLocks noGrp="1"/>
          </p:cNvSpPr>
          <p:nvPr>
            <p:ph type="dt" sz="half" idx="10"/>
          </p:nvPr>
        </p:nvSpPr>
        <p:spPr/>
        <p:txBody>
          <a:bodyPr/>
          <a:lstStyle/>
          <a:p>
            <a:fld id="{B91A9AB8-80F9-1747-A03E-DC0D6EB215B1}" type="datetimeFigureOut">
              <a:rPr lang="en-US" smtClean="0"/>
              <a:t>4/18/23</a:t>
            </a:fld>
            <a:endParaRPr lang="en-US"/>
          </a:p>
        </p:txBody>
      </p:sp>
      <p:sp>
        <p:nvSpPr>
          <p:cNvPr id="8" name="Footer Placeholder 7">
            <a:extLst>
              <a:ext uri="{FF2B5EF4-FFF2-40B4-BE49-F238E27FC236}">
                <a16:creationId xmlns:a16="http://schemas.microsoft.com/office/drawing/2014/main" id="{EDA10C8B-8DED-8A58-45C2-0FBE10A4F3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7EAEFF-7CD0-DF70-2CEE-A37A97EFBF75}"/>
              </a:ext>
            </a:extLst>
          </p:cNvPr>
          <p:cNvSpPr>
            <a:spLocks noGrp="1"/>
          </p:cNvSpPr>
          <p:nvPr>
            <p:ph type="sldNum" sz="quarter" idx="12"/>
          </p:nvPr>
        </p:nvSpPr>
        <p:spPr/>
        <p:txBody>
          <a:bodyPr/>
          <a:lstStyle/>
          <a:p>
            <a:fld id="{EEC96ECC-005A-6649-A8FF-76F3B10DD893}" type="slidenum">
              <a:rPr lang="en-US" smtClean="0"/>
              <a:t>‹#›</a:t>
            </a:fld>
            <a:endParaRPr lang="en-US"/>
          </a:p>
        </p:txBody>
      </p:sp>
    </p:spTree>
    <p:extLst>
      <p:ext uri="{BB962C8B-B14F-4D97-AF65-F5344CB8AC3E}">
        <p14:creationId xmlns:p14="http://schemas.microsoft.com/office/powerpoint/2010/main" val="2536627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A1B8F-5F51-5915-3BAE-A40F6052B5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0F140A-E41E-E0AC-9B20-0E91A5E1BB97}"/>
              </a:ext>
            </a:extLst>
          </p:cNvPr>
          <p:cNvSpPr>
            <a:spLocks noGrp="1"/>
          </p:cNvSpPr>
          <p:nvPr>
            <p:ph type="dt" sz="half" idx="10"/>
          </p:nvPr>
        </p:nvSpPr>
        <p:spPr/>
        <p:txBody>
          <a:bodyPr/>
          <a:lstStyle/>
          <a:p>
            <a:fld id="{B91A9AB8-80F9-1747-A03E-DC0D6EB215B1}" type="datetimeFigureOut">
              <a:rPr lang="en-US" smtClean="0"/>
              <a:t>4/18/23</a:t>
            </a:fld>
            <a:endParaRPr lang="en-US"/>
          </a:p>
        </p:txBody>
      </p:sp>
      <p:sp>
        <p:nvSpPr>
          <p:cNvPr id="4" name="Footer Placeholder 3">
            <a:extLst>
              <a:ext uri="{FF2B5EF4-FFF2-40B4-BE49-F238E27FC236}">
                <a16:creationId xmlns:a16="http://schemas.microsoft.com/office/drawing/2014/main" id="{73116F6C-6662-D9C1-8805-9063B46C10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F30613-548A-AEDD-9D19-B4A0D32A975E}"/>
              </a:ext>
            </a:extLst>
          </p:cNvPr>
          <p:cNvSpPr>
            <a:spLocks noGrp="1"/>
          </p:cNvSpPr>
          <p:nvPr>
            <p:ph type="sldNum" sz="quarter" idx="12"/>
          </p:nvPr>
        </p:nvSpPr>
        <p:spPr/>
        <p:txBody>
          <a:bodyPr/>
          <a:lstStyle/>
          <a:p>
            <a:fld id="{EEC96ECC-005A-6649-A8FF-76F3B10DD893}" type="slidenum">
              <a:rPr lang="en-US" smtClean="0"/>
              <a:t>‹#›</a:t>
            </a:fld>
            <a:endParaRPr lang="en-US"/>
          </a:p>
        </p:txBody>
      </p:sp>
    </p:spTree>
    <p:extLst>
      <p:ext uri="{BB962C8B-B14F-4D97-AF65-F5344CB8AC3E}">
        <p14:creationId xmlns:p14="http://schemas.microsoft.com/office/powerpoint/2010/main" val="64943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78402F-5F8F-BFCC-F283-5345A8350154}"/>
              </a:ext>
            </a:extLst>
          </p:cNvPr>
          <p:cNvSpPr>
            <a:spLocks noGrp="1"/>
          </p:cNvSpPr>
          <p:nvPr>
            <p:ph type="dt" sz="half" idx="10"/>
          </p:nvPr>
        </p:nvSpPr>
        <p:spPr/>
        <p:txBody>
          <a:bodyPr/>
          <a:lstStyle/>
          <a:p>
            <a:fld id="{B91A9AB8-80F9-1747-A03E-DC0D6EB215B1}" type="datetimeFigureOut">
              <a:rPr lang="en-US" smtClean="0"/>
              <a:t>4/18/23</a:t>
            </a:fld>
            <a:endParaRPr lang="en-US"/>
          </a:p>
        </p:txBody>
      </p:sp>
      <p:sp>
        <p:nvSpPr>
          <p:cNvPr id="3" name="Footer Placeholder 2">
            <a:extLst>
              <a:ext uri="{FF2B5EF4-FFF2-40B4-BE49-F238E27FC236}">
                <a16:creationId xmlns:a16="http://schemas.microsoft.com/office/drawing/2014/main" id="{5FEC20B4-5252-5214-2765-6CD5114AE2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CEBBCF-06B3-77E6-697D-A421BFA2C14C}"/>
              </a:ext>
            </a:extLst>
          </p:cNvPr>
          <p:cNvSpPr>
            <a:spLocks noGrp="1"/>
          </p:cNvSpPr>
          <p:nvPr>
            <p:ph type="sldNum" sz="quarter" idx="12"/>
          </p:nvPr>
        </p:nvSpPr>
        <p:spPr/>
        <p:txBody>
          <a:bodyPr/>
          <a:lstStyle/>
          <a:p>
            <a:fld id="{EEC96ECC-005A-6649-A8FF-76F3B10DD893}" type="slidenum">
              <a:rPr lang="en-US" smtClean="0"/>
              <a:t>‹#›</a:t>
            </a:fld>
            <a:endParaRPr lang="en-US"/>
          </a:p>
        </p:txBody>
      </p:sp>
    </p:spTree>
    <p:extLst>
      <p:ext uri="{BB962C8B-B14F-4D97-AF65-F5344CB8AC3E}">
        <p14:creationId xmlns:p14="http://schemas.microsoft.com/office/powerpoint/2010/main" val="3913205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30149-C88C-D3A4-1773-43B3D5058E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F606DC-C53B-AF87-EA49-3547F713A9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AC4392-595C-55A5-EAD2-D1DA7A737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1E9EFB-DFEA-E872-2700-A652B2AEBE38}"/>
              </a:ext>
            </a:extLst>
          </p:cNvPr>
          <p:cNvSpPr>
            <a:spLocks noGrp="1"/>
          </p:cNvSpPr>
          <p:nvPr>
            <p:ph type="dt" sz="half" idx="10"/>
          </p:nvPr>
        </p:nvSpPr>
        <p:spPr/>
        <p:txBody>
          <a:bodyPr/>
          <a:lstStyle/>
          <a:p>
            <a:fld id="{B91A9AB8-80F9-1747-A03E-DC0D6EB215B1}" type="datetimeFigureOut">
              <a:rPr lang="en-US" smtClean="0"/>
              <a:t>4/18/23</a:t>
            </a:fld>
            <a:endParaRPr lang="en-US"/>
          </a:p>
        </p:txBody>
      </p:sp>
      <p:sp>
        <p:nvSpPr>
          <p:cNvPr id="6" name="Footer Placeholder 5">
            <a:extLst>
              <a:ext uri="{FF2B5EF4-FFF2-40B4-BE49-F238E27FC236}">
                <a16:creationId xmlns:a16="http://schemas.microsoft.com/office/drawing/2014/main" id="{9A05A9F1-F506-5B66-D9F8-E6EEC7D18F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E5D701-5B5C-4BB9-7031-F51ADF093E79}"/>
              </a:ext>
            </a:extLst>
          </p:cNvPr>
          <p:cNvSpPr>
            <a:spLocks noGrp="1"/>
          </p:cNvSpPr>
          <p:nvPr>
            <p:ph type="sldNum" sz="quarter" idx="12"/>
          </p:nvPr>
        </p:nvSpPr>
        <p:spPr/>
        <p:txBody>
          <a:bodyPr/>
          <a:lstStyle/>
          <a:p>
            <a:fld id="{EEC96ECC-005A-6649-A8FF-76F3B10DD893}" type="slidenum">
              <a:rPr lang="en-US" smtClean="0"/>
              <a:t>‹#›</a:t>
            </a:fld>
            <a:endParaRPr lang="en-US"/>
          </a:p>
        </p:txBody>
      </p:sp>
    </p:spTree>
    <p:extLst>
      <p:ext uri="{BB962C8B-B14F-4D97-AF65-F5344CB8AC3E}">
        <p14:creationId xmlns:p14="http://schemas.microsoft.com/office/powerpoint/2010/main" val="4066502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541E7-7D66-8770-DDF1-27EA548745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E7B7B-9A76-463F-DA1F-32959C7609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AD0C034-A06A-705E-2314-07D5F0EC96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47833F-EE06-88F8-BF96-0FC52B1C1763}"/>
              </a:ext>
            </a:extLst>
          </p:cNvPr>
          <p:cNvSpPr>
            <a:spLocks noGrp="1"/>
          </p:cNvSpPr>
          <p:nvPr>
            <p:ph type="dt" sz="half" idx="10"/>
          </p:nvPr>
        </p:nvSpPr>
        <p:spPr/>
        <p:txBody>
          <a:bodyPr/>
          <a:lstStyle/>
          <a:p>
            <a:fld id="{B91A9AB8-80F9-1747-A03E-DC0D6EB215B1}" type="datetimeFigureOut">
              <a:rPr lang="en-US" smtClean="0"/>
              <a:t>4/18/23</a:t>
            </a:fld>
            <a:endParaRPr lang="en-US"/>
          </a:p>
        </p:txBody>
      </p:sp>
      <p:sp>
        <p:nvSpPr>
          <p:cNvPr id="6" name="Footer Placeholder 5">
            <a:extLst>
              <a:ext uri="{FF2B5EF4-FFF2-40B4-BE49-F238E27FC236}">
                <a16:creationId xmlns:a16="http://schemas.microsoft.com/office/drawing/2014/main" id="{5B366A29-FA16-4A6A-E250-8808C46D08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2F339B-13F3-2D32-F20A-C3B819DEA545}"/>
              </a:ext>
            </a:extLst>
          </p:cNvPr>
          <p:cNvSpPr>
            <a:spLocks noGrp="1"/>
          </p:cNvSpPr>
          <p:nvPr>
            <p:ph type="sldNum" sz="quarter" idx="12"/>
          </p:nvPr>
        </p:nvSpPr>
        <p:spPr/>
        <p:txBody>
          <a:bodyPr/>
          <a:lstStyle/>
          <a:p>
            <a:fld id="{EEC96ECC-005A-6649-A8FF-76F3B10DD893}" type="slidenum">
              <a:rPr lang="en-US" smtClean="0"/>
              <a:t>‹#›</a:t>
            </a:fld>
            <a:endParaRPr lang="en-US"/>
          </a:p>
        </p:txBody>
      </p:sp>
    </p:spTree>
    <p:extLst>
      <p:ext uri="{BB962C8B-B14F-4D97-AF65-F5344CB8AC3E}">
        <p14:creationId xmlns:p14="http://schemas.microsoft.com/office/powerpoint/2010/main" val="350773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0DF8DB-8257-8742-D260-446D469F7B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F66F6C-2400-DE39-5CC3-7986E58302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102CAC-2FFF-49FC-D03F-8BD9E9AC62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1A9AB8-80F9-1747-A03E-DC0D6EB215B1}" type="datetimeFigureOut">
              <a:rPr lang="en-US" smtClean="0"/>
              <a:t>4/18/23</a:t>
            </a:fld>
            <a:endParaRPr lang="en-US"/>
          </a:p>
        </p:txBody>
      </p:sp>
      <p:sp>
        <p:nvSpPr>
          <p:cNvPr id="5" name="Footer Placeholder 4">
            <a:extLst>
              <a:ext uri="{FF2B5EF4-FFF2-40B4-BE49-F238E27FC236}">
                <a16:creationId xmlns:a16="http://schemas.microsoft.com/office/drawing/2014/main" id="{0FFED0BA-18CC-76D7-883A-94AC0AF3BA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09EB6B-653F-C959-B0C8-985E030A4A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C96ECC-005A-6649-A8FF-76F3B10DD893}" type="slidenum">
              <a:rPr lang="en-US" smtClean="0"/>
              <a:t>‹#›</a:t>
            </a:fld>
            <a:endParaRPr lang="en-US"/>
          </a:p>
        </p:txBody>
      </p:sp>
    </p:spTree>
    <p:extLst>
      <p:ext uri="{BB962C8B-B14F-4D97-AF65-F5344CB8AC3E}">
        <p14:creationId xmlns:p14="http://schemas.microsoft.com/office/powerpoint/2010/main" val="3870875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7" name="Group 2"/>
          <p:cNvGrpSpPr/>
          <p:nvPr/>
        </p:nvGrpSpPr>
        <p:grpSpPr>
          <a:xfrm>
            <a:off x="2486768" y="2450579"/>
            <a:ext cx="1682497" cy="1691641"/>
            <a:chOff x="0" y="0"/>
            <a:chExt cx="3364992" cy="3383280"/>
          </a:xfrm>
        </p:grpSpPr>
        <p:pic>
          <p:nvPicPr>
            <p:cNvPr id="275" name="Picture 10" descr="Picture 10"/>
            <p:cNvPicPr>
              <a:picLocks noChangeAspect="1"/>
            </p:cNvPicPr>
            <p:nvPr/>
          </p:nvPicPr>
          <p:blipFill>
            <a:blip r:embed="rId3"/>
            <a:srcRect/>
            <a:stretch>
              <a:fillRect/>
            </a:stretch>
          </p:blipFill>
          <p:spPr>
            <a:xfrm>
              <a:off x="0" y="0"/>
              <a:ext cx="3364992" cy="3383280"/>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cubicBezTo>
                    <a:pt x="1611" y="0"/>
                    <a:pt x="0" y="1603"/>
                    <a:pt x="0" y="3580"/>
                  </a:cubicBezTo>
                  <a:lnTo>
                    <a:pt x="0" y="18020"/>
                  </a:lnTo>
                  <a:cubicBezTo>
                    <a:pt x="0" y="19997"/>
                    <a:pt x="1611" y="21600"/>
                    <a:pt x="3600" y="21600"/>
                  </a:cubicBezTo>
                  <a:lnTo>
                    <a:pt x="18000" y="21600"/>
                  </a:lnTo>
                  <a:cubicBezTo>
                    <a:pt x="19989" y="21600"/>
                    <a:pt x="21600" y="19997"/>
                    <a:pt x="21600" y="18020"/>
                  </a:cubicBezTo>
                  <a:lnTo>
                    <a:pt x="21600" y="3580"/>
                  </a:lnTo>
                  <a:cubicBezTo>
                    <a:pt x="21600" y="1603"/>
                    <a:pt x="19989" y="0"/>
                    <a:pt x="18000" y="0"/>
                  </a:cubicBezTo>
                  <a:lnTo>
                    <a:pt x="3600" y="0"/>
                  </a:lnTo>
                  <a:close/>
                </a:path>
              </a:pathLst>
            </a:custGeom>
            <a:ln w="12700" cap="flat">
              <a:noFill/>
              <a:miter lim="400000"/>
            </a:ln>
            <a:effectLst>
              <a:outerShdw blurRad="152400" dist="76200" dir="7800000" rotWithShape="0">
                <a:srgbClr val="000000">
                  <a:alpha val="40000"/>
                </a:srgbClr>
              </a:outerShdw>
            </a:effectLst>
          </p:spPr>
        </p:pic>
        <p:sp>
          <p:nvSpPr>
            <p:cNvPr id="276" name="TextBox 6"/>
            <p:cNvSpPr txBox="1"/>
            <p:nvPr/>
          </p:nvSpPr>
          <p:spPr>
            <a:xfrm>
              <a:off x="1095067" y="2644614"/>
              <a:ext cx="1287531" cy="7386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20" tIns="45720" rIns="45720" bIns="45720" numCol="1" anchor="t">
              <a:spAutoFit/>
            </a:bodyPr>
            <a:lstStyle>
              <a:lvl1pPr algn="l" defTabSz="1828800">
                <a:defRPr sz="3600">
                  <a:solidFill>
                    <a:srgbClr val="70AD47"/>
                  </a:solidFill>
                  <a:latin typeface="Arial"/>
                  <a:ea typeface="Arial"/>
                  <a:cs typeface="Arial"/>
                  <a:sym typeface="Arial"/>
                </a:defRPr>
              </a:lvl1pPr>
            </a:lstStyle>
            <a:p>
              <a:r>
                <a:rPr sz="1800"/>
                <a:t>Earth</a:t>
              </a:r>
            </a:p>
          </p:txBody>
        </p:sp>
      </p:grpSp>
      <p:sp>
        <p:nvSpPr>
          <p:cNvPr id="278" name="Rectangle 7"/>
          <p:cNvSpPr txBox="1"/>
          <p:nvPr/>
        </p:nvSpPr>
        <p:spPr>
          <a:xfrm>
            <a:off x="4287638" y="2287010"/>
            <a:ext cx="4224529"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45720" bIns="45720">
            <a:spAutoFit/>
          </a:bodyPr>
          <a:lstStyle>
            <a:lvl1pPr algn="l" defTabSz="914400">
              <a:defRPr sz="4000">
                <a:solidFill>
                  <a:srgbClr val="DAE3F3"/>
                </a:solidFill>
                <a:latin typeface="Arial"/>
                <a:ea typeface="Arial"/>
                <a:cs typeface="Arial"/>
                <a:sym typeface="Arial"/>
              </a:defRPr>
            </a:lvl1pPr>
          </a:lstStyle>
          <a:p>
            <a:r>
              <a:rPr sz="2000"/>
              <a:t>What are the drivers and impact of global ozone trends on global air quality at scales relevant to human health?</a:t>
            </a:r>
          </a:p>
        </p:txBody>
      </p:sp>
      <p:sp>
        <p:nvSpPr>
          <p:cNvPr id="279" name="TextBox 8"/>
          <p:cNvSpPr txBox="1"/>
          <p:nvPr/>
        </p:nvSpPr>
        <p:spPr>
          <a:xfrm>
            <a:off x="4287638" y="3592863"/>
            <a:ext cx="4728602"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45720" bIns="45720">
            <a:spAutoFit/>
          </a:bodyPr>
          <a:lstStyle>
            <a:lvl1pPr algn="l" defTabSz="914400">
              <a:defRPr sz="3600">
                <a:solidFill>
                  <a:srgbClr val="B4C7E7"/>
                </a:solidFill>
                <a:latin typeface="Arial"/>
                <a:ea typeface="Arial"/>
                <a:cs typeface="Arial"/>
                <a:sym typeface="Arial"/>
              </a:defRPr>
            </a:lvl1pPr>
          </a:lstStyle>
          <a:p>
            <a:r>
              <a:rPr sz="1800"/>
              <a:t>Transforming model bias into science insight</a:t>
            </a:r>
          </a:p>
        </p:txBody>
      </p:sp>
      <p:sp>
        <p:nvSpPr>
          <p:cNvPr id="280" name="TextBox 9"/>
          <p:cNvSpPr txBox="1"/>
          <p:nvPr/>
        </p:nvSpPr>
        <p:spPr>
          <a:xfrm>
            <a:off x="4287638" y="3972569"/>
            <a:ext cx="3142769"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45720" bIns="45720">
            <a:spAutoFit/>
          </a:bodyPr>
          <a:lstStyle>
            <a:lvl1pPr algn="l" defTabSz="914400">
              <a:defRPr sz="3600">
                <a:solidFill>
                  <a:srgbClr val="FFFFFF"/>
                </a:solidFill>
                <a:latin typeface="Arial"/>
                <a:ea typeface="Arial"/>
                <a:cs typeface="Arial"/>
                <a:sym typeface="Arial"/>
              </a:defRPr>
            </a:lvl1pPr>
          </a:lstStyle>
          <a:p>
            <a:r>
              <a:rPr sz="1800"/>
              <a:t>Started: November 2021 </a:t>
            </a:r>
          </a:p>
        </p:txBody>
      </p:sp>
      <p:sp>
        <p:nvSpPr>
          <p:cNvPr id="281" name="TextBox 11"/>
          <p:cNvSpPr txBox="1"/>
          <p:nvPr/>
        </p:nvSpPr>
        <p:spPr>
          <a:xfrm>
            <a:off x="518040" y="441513"/>
            <a:ext cx="11155920"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45720" bIns="45720">
            <a:spAutoFit/>
          </a:bodyPr>
          <a:lstStyle/>
          <a:p>
            <a:pPr algn="ctr" defTabSz="457200">
              <a:defRPr sz="8000">
                <a:solidFill>
                  <a:srgbClr val="FFFFFF"/>
                </a:solidFill>
                <a:latin typeface="Arial"/>
                <a:ea typeface="Arial"/>
                <a:cs typeface="Arial"/>
                <a:sym typeface="Arial"/>
              </a:defRPr>
            </a:pPr>
            <a:r>
              <a:rPr lang="en-US" sz="4000" dirty="0"/>
              <a:t>SUDS: Air Quality – Revealing Subscale Drivers of Pollution using Machine Learning </a:t>
            </a:r>
            <a:endParaRPr sz="4000" dirty="0"/>
          </a:p>
        </p:txBody>
      </p:sp>
      <p:sp>
        <p:nvSpPr>
          <p:cNvPr id="282" name="Rectangle 12"/>
          <p:cNvSpPr txBox="1"/>
          <p:nvPr/>
        </p:nvSpPr>
        <p:spPr>
          <a:xfrm>
            <a:off x="782838" y="6097846"/>
            <a:ext cx="10050936"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45720" bIns="45720">
            <a:spAutoFit/>
          </a:bodyPr>
          <a:lstStyle/>
          <a:p>
            <a:pPr defTabSz="457200">
              <a:defRPr sz="4000">
                <a:solidFill>
                  <a:srgbClr val="CBCBCB"/>
                </a:solidFill>
                <a:latin typeface="Arial"/>
                <a:ea typeface="Arial"/>
                <a:cs typeface="Arial"/>
                <a:sym typeface="Arial"/>
              </a:defRPr>
            </a:pPr>
            <a:r>
              <a:rPr sz="2000"/>
              <a:t>To increase the speed, depth, and rigor of scientific return</a:t>
            </a:r>
          </a:p>
          <a:p>
            <a:pPr defTabSz="457200">
              <a:defRPr sz="4000">
                <a:solidFill>
                  <a:srgbClr val="CBCBCB"/>
                </a:solidFill>
                <a:latin typeface="Arial"/>
                <a:ea typeface="Arial"/>
                <a:cs typeface="Arial"/>
                <a:sym typeface="Arial"/>
              </a:defRPr>
            </a:pPr>
            <a:r>
              <a:rPr sz="2000"/>
              <a:t>by revealing new connections through data science.</a:t>
            </a:r>
          </a:p>
        </p:txBody>
      </p:sp>
      <p:sp>
        <p:nvSpPr>
          <p:cNvPr id="283" name="Science co-PI: Kazuyuki Miyazaki (329I), DS co-PI: Yuliya Marchetti (398J)…"/>
          <p:cNvSpPr txBox="1"/>
          <p:nvPr/>
        </p:nvSpPr>
        <p:spPr>
          <a:xfrm>
            <a:off x="1279035" y="4962104"/>
            <a:ext cx="9845709" cy="74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4500">
                <a:solidFill>
                  <a:srgbClr val="D9D9D9"/>
                </a:solidFill>
                <a:latin typeface="Arial"/>
                <a:ea typeface="Arial"/>
                <a:cs typeface="Arial"/>
                <a:sym typeface="Arial"/>
              </a:defRPr>
            </a:pPr>
            <a:r>
              <a:rPr sz="2250"/>
              <a:t>Science co-PI: Kazuyuki Miyazaki (329I), DS co-PI: Yuliya Marchetti (398J)</a:t>
            </a:r>
            <a:endParaRPr sz="2250">
              <a:solidFill>
                <a:srgbClr val="000000"/>
              </a:solidFill>
            </a:endParaRPr>
          </a:p>
          <a:p>
            <a:pPr defTabSz="228600">
              <a:defRPr sz="4500">
                <a:solidFill>
                  <a:srgbClr val="D9D9D9"/>
                </a:solidFill>
                <a:latin typeface="Arial"/>
                <a:ea typeface="Arial"/>
                <a:cs typeface="Arial"/>
                <a:sym typeface="Arial"/>
              </a:defRPr>
            </a:pPr>
            <a:r>
              <a:rPr sz="2250"/>
              <a:t>Team: Steven Lu (398J), Kevin Bowman (329G), James Montgomery (398J) </a:t>
            </a:r>
            <a:endParaRPr sz="2250">
              <a:solidFill>
                <a:srgbClr val="000000"/>
              </a:solidFill>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876ABD9-2618-27C4-AC88-075750524688}"/>
              </a:ext>
            </a:extLst>
          </p:cNvPr>
          <p:cNvSpPr txBox="1">
            <a:spLocks noGrp="1"/>
          </p:cNvSpPr>
          <p:nvPr>
            <p:ph type="title"/>
          </p:nvPr>
        </p:nvSpPr>
        <p:spPr>
          <a:xfrm>
            <a:off x="290027" y="3429000"/>
            <a:ext cx="11611945" cy="2774240"/>
          </a:xfrm>
          <a:prstGeom prst="rect">
            <a:avLst/>
          </a:prstGeom>
        </p:spPr>
        <p:txBody>
          <a:bodyPr>
            <a:normAutofit/>
          </a:bodyPr>
          <a:lstStyle>
            <a:lvl1pPr>
              <a:defRPr sz="8000"/>
            </a:lvl1pPr>
          </a:lstStyle>
          <a:p>
            <a:pPr algn="ctr"/>
            <a:r>
              <a:rPr sz="4400" dirty="0"/>
              <a:t>An Integrated Community of Practice for Science Understanding from Data Science</a:t>
            </a:r>
          </a:p>
        </p:txBody>
      </p:sp>
      <p:sp>
        <p:nvSpPr>
          <p:cNvPr id="6" name="TextBox 5">
            <a:extLst>
              <a:ext uri="{FF2B5EF4-FFF2-40B4-BE49-F238E27FC236}">
                <a16:creationId xmlns:a16="http://schemas.microsoft.com/office/drawing/2014/main" id="{6E0A4A93-B512-6ECB-3B69-FF286C78CCC6}"/>
              </a:ext>
            </a:extLst>
          </p:cNvPr>
          <p:cNvSpPr txBox="1"/>
          <p:nvPr/>
        </p:nvSpPr>
        <p:spPr>
          <a:xfrm>
            <a:off x="1541483" y="5941630"/>
            <a:ext cx="9109032" cy="523220"/>
          </a:xfrm>
          <a:prstGeom prst="rect">
            <a:avLst/>
          </a:prstGeom>
          <a:noFill/>
        </p:spPr>
        <p:txBody>
          <a:bodyPr wrap="none" rtlCol="0">
            <a:spAutoFit/>
          </a:bodyPr>
          <a:lstStyle/>
          <a:p>
            <a:r>
              <a:rPr lang="en-US" sz="2800" dirty="0">
                <a:solidFill>
                  <a:schemeClr val="bg1"/>
                </a:solidFill>
              </a:rPr>
              <a:t>Initiative Leaders: Susan Owen (329) &amp; Lukas Mandrake (398)</a:t>
            </a:r>
          </a:p>
        </p:txBody>
      </p:sp>
      <p:pic>
        <p:nvPicPr>
          <p:cNvPr id="7" name="Picture 6">
            <a:extLst>
              <a:ext uri="{FF2B5EF4-FFF2-40B4-BE49-F238E27FC236}">
                <a16:creationId xmlns:a16="http://schemas.microsoft.com/office/drawing/2014/main" id="{77A560F5-7BD8-4A3E-4D5C-5CAC5D38F7E8}"/>
              </a:ext>
            </a:extLst>
          </p:cNvPr>
          <p:cNvPicPr>
            <a:picLocks noChangeAspect="1"/>
          </p:cNvPicPr>
          <p:nvPr/>
        </p:nvPicPr>
        <p:blipFill>
          <a:blip r:embed="rId2"/>
          <a:stretch>
            <a:fillRect/>
          </a:stretch>
        </p:blipFill>
        <p:spPr>
          <a:xfrm>
            <a:off x="0" y="0"/>
            <a:ext cx="12192000" cy="4099492"/>
          </a:xfrm>
          <a:prstGeom prst="rect">
            <a:avLst/>
          </a:prstGeom>
        </p:spPr>
      </p:pic>
    </p:spTree>
    <p:extLst>
      <p:ext uri="{BB962C8B-B14F-4D97-AF65-F5344CB8AC3E}">
        <p14:creationId xmlns:p14="http://schemas.microsoft.com/office/powerpoint/2010/main" val="281312452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 name="Ozone-SingleLogo-SCREEN.jpg" descr="Ozone-SingleLogo-SCREEN.jpg"/>
          <p:cNvPicPr>
            <a:picLocks noChangeAspect="1"/>
          </p:cNvPicPr>
          <p:nvPr/>
        </p:nvPicPr>
        <p:blipFill>
          <a:blip r:embed="rId3"/>
          <a:srcRect l="585" r="4452"/>
          <a:stretch>
            <a:fillRect/>
          </a:stretch>
        </p:blipFill>
        <p:spPr>
          <a:xfrm>
            <a:off x="802796" y="-364644"/>
            <a:ext cx="10620118" cy="7921661"/>
          </a:xfrm>
          <a:prstGeom prst="rect">
            <a:avLst/>
          </a:prstGeom>
          <a:ln w="12700">
            <a:miter lim="400000"/>
          </a:ln>
        </p:spPr>
      </p:pic>
      <p:sp>
        <p:nvSpPr>
          <p:cNvPr id="288" name="TextBox 11"/>
          <p:cNvSpPr txBox="1"/>
          <p:nvPr/>
        </p:nvSpPr>
        <p:spPr>
          <a:xfrm>
            <a:off x="44310" y="5736467"/>
            <a:ext cx="12100559" cy="1054135"/>
          </a:xfrm>
          <a:prstGeom prst="rect">
            <a:avLst/>
          </a:prstGeom>
          <a:solidFill>
            <a:schemeClr val="accent4">
              <a:hueOff val="348544"/>
              <a:lumOff val="7139"/>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5250" tIns="95250" rIns="95250" bIns="95250">
            <a:spAutoFit/>
          </a:bodyPr>
          <a:lstStyle/>
          <a:p>
            <a:pPr defTabSz="457200">
              <a:spcBef>
                <a:spcPts val="600"/>
              </a:spcBef>
              <a:defRPr sz="4900" i="1">
                <a:solidFill>
                  <a:srgbClr val="000000"/>
                </a:solidFill>
                <a:latin typeface="Arial"/>
                <a:ea typeface="Arial"/>
                <a:cs typeface="Arial"/>
                <a:sym typeface="Arial"/>
              </a:defRPr>
            </a:pPr>
            <a:r>
              <a:rPr sz="2450"/>
              <a:t>2017 Earth Science Decadal Survey “Understanding the changes in air pollutants”</a:t>
            </a:r>
          </a:p>
          <a:p>
            <a:pPr defTabSz="457200">
              <a:spcBef>
                <a:spcPts val="600"/>
              </a:spcBef>
              <a:defRPr sz="5300">
                <a:solidFill>
                  <a:srgbClr val="000000"/>
                </a:solidFill>
                <a:latin typeface="Arial"/>
                <a:ea typeface="Arial"/>
                <a:cs typeface="Arial"/>
                <a:sym typeface="Arial"/>
              </a:defRPr>
            </a:pPr>
            <a:r>
              <a:rPr sz="2650"/>
              <a:t>Air quality from satellite data and model predictions remains elusive goal</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lide Number Placeholder 10"/>
          <p:cNvSpPr txBox="1"/>
          <p:nvPr/>
        </p:nvSpPr>
        <p:spPr>
          <a:xfrm>
            <a:off x="11728593" y="6574768"/>
            <a:ext cx="459727" cy="369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spAutoFit/>
          </a:bodyPr>
          <a:lstStyle>
            <a:lvl1pPr algn="l" defTabSz="914400">
              <a:defRPr sz="3600">
                <a:solidFill>
                  <a:srgbClr val="000000"/>
                </a:solidFill>
                <a:latin typeface="Arial"/>
                <a:ea typeface="Arial"/>
                <a:cs typeface="Arial"/>
                <a:sym typeface="Arial"/>
              </a:defRPr>
            </a:lvl1pPr>
          </a:lstStyle>
          <a:p>
            <a:r>
              <a:rPr sz="1800"/>
              <a:t>3</a:t>
            </a:r>
          </a:p>
        </p:txBody>
      </p:sp>
      <p:pic>
        <p:nvPicPr>
          <p:cNvPr id="293" name="Picture 5" descr="Picture 5"/>
          <p:cNvPicPr>
            <a:picLocks noChangeAspect="1"/>
          </p:cNvPicPr>
          <p:nvPr/>
        </p:nvPicPr>
        <p:blipFill>
          <a:blip r:embed="rId3"/>
          <a:stretch>
            <a:fillRect/>
          </a:stretch>
        </p:blipFill>
        <p:spPr>
          <a:xfrm>
            <a:off x="598018" y="2413390"/>
            <a:ext cx="6385518" cy="2926959"/>
          </a:xfrm>
          <a:prstGeom prst="rect">
            <a:avLst/>
          </a:prstGeom>
          <a:ln w="12700">
            <a:miter lim="400000"/>
          </a:ln>
        </p:spPr>
      </p:pic>
      <p:sp>
        <p:nvSpPr>
          <p:cNvPr id="294" name="Rectangle 36"/>
          <p:cNvSpPr/>
          <p:nvPr/>
        </p:nvSpPr>
        <p:spPr>
          <a:xfrm>
            <a:off x="207598" y="2263519"/>
            <a:ext cx="7264764" cy="4214586"/>
          </a:xfrm>
          <a:prstGeom prst="rect">
            <a:avLst/>
          </a:prstGeom>
          <a:ln w="38100" cap="rnd">
            <a:solidFill>
              <a:srgbClr val="FFFFFF"/>
            </a:solidFill>
          </a:ln>
        </p:spPr>
        <p:txBody>
          <a:bodyPr lIns="25400" tIns="25400" rIns="25400" bIns="25400" anchor="ctr"/>
          <a:lstStyle/>
          <a:p>
            <a:pPr defTabSz="457200">
              <a:defRPr sz="3600">
                <a:solidFill>
                  <a:srgbClr val="FFFFFF"/>
                </a:solidFill>
                <a:latin typeface="Calibri"/>
                <a:ea typeface="Calibri"/>
                <a:cs typeface="Calibri"/>
                <a:sym typeface="Calibri"/>
              </a:defRPr>
            </a:pPr>
            <a:endParaRPr/>
          </a:p>
        </p:txBody>
      </p:sp>
      <p:sp>
        <p:nvSpPr>
          <p:cNvPr id="295" name="Rectangle 37"/>
          <p:cNvSpPr/>
          <p:nvPr/>
        </p:nvSpPr>
        <p:spPr>
          <a:xfrm>
            <a:off x="868252" y="4956791"/>
            <a:ext cx="1358541" cy="35394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spAutoFit/>
          </a:bodyPr>
          <a:lstStyle>
            <a:lvl1pPr defTabSz="914400">
              <a:defRPr sz="3400">
                <a:solidFill>
                  <a:srgbClr val="000000"/>
                </a:solidFill>
                <a:latin typeface="Calibri"/>
                <a:ea typeface="Calibri"/>
                <a:cs typeface="Calibri"/>
                <a:sym typeface="Calibri"/>
              </a:defRPr>
            </a:lvl1pPr>
          </a:lstStyle>
          <a:p>
            <a:r>
              <a:rPr sz="1700"/>
              <a:t>Emissions</a:t>
            </a:r>
          </a:p>
        </p:txBody>
      </p:sp>
      <p:sp>
        <p:nvSpPr>
          <p:cNvPr id="296" name="Rectangle 43"/>
          <p:cNvSpPr/>
          <p:nvPr/>
        </p:nvSpPr>
        <p:spPr>
          <a:xfrm>
            <a:off x="2293753" y="2598365"/>
            <a:ext cx="1197815" cy="35394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spAutoFit/>
          </a:bodyPr>
          <a:lstStyle>
            <a:lvl1pPr defTabSz="914400">
              <a:defRPr sz="3400">
                <a:solidFill>
                  <a:srgbClr val="000000"/>
                </a:solidFill>
                <a:latin typeface="Calibri"/>
                <a:ea typeface="Calibri"/>
                <a:cs typeface="Calibri"/>
                <a:sym typeface="Calibri"/>
              </a:defRPr>
            </a:lvl1pPr>
          </a:lstStyle>
          <a:p>
            <a:r>
              <a:rPr sz="1700"/>
              <a:t>Chemistry</a:t>
            </a:r>
          </a:p>
        </p:txBody>
      </p:sp>
      <p:sp>
        <p:nvSpPr>
          <p:cNvPr id="297" name="Rectangle 44"/>
          <p:cNvSpPr/>
          <p:nvPr/>
        </p:nvSpPr>
        <p:spPr>
          <a:xfrm>
            <a:off x="5251354" y="3386724"/>
            <a:ext cx="2045991" cy="61555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spAutoFit/>
          </a:bodyPr>
          <a:lstStyle>
            <a:lvl1pPr defTabSz="914400">
              <a:defRPr sz="3400">
                <a:solidFill>
                  <a:srgbClr val="000000"/>
                </a:solidFill>
                <a:latin typeface="Calibri"/>
                <a:ea typeface="Calibri"/>
                <a:cs typeface="Calibri"/>
                <a:sym typeface="Calibri"/>
              </a:defRPr>
            </a:lvl1pPr>
          </a:lstStyle>
          <a:p>
            <a:r>
              <a:rPr sz="1700"/>
              <a:t>Planetary Boundary Layer (PBL) dynamics</a:t>
            </a:r>
          </a:p>
        </p:txBody>
      </p:sp>
      <p:sp>
        <p:nvSpPr>
          <p:cNvPr id="298" name="Rectangle 46"/>
          <p:cNvSpPr txBox="1"/>
          <p:nvPr/>
        </p:nvSpPr>
        <p:spPr>
          <a:xfrm>
            <a:off x="182563" y="1064498"/>
            <a:ext cx="11755706" cy="923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spAutoFit/>
          </a:bodyPr>
          <a:lstStyle/>
          <a:p>
            <a:pPr defTabSz="457200">
              <a:spcBef>
                <a:spcPts val="600"/>
              </a:spcBef>
              <a:defRPr sz="5400" i="1">
                <a:solidFill>
                  <a:srgbClr val="FFFFFF"/>
                </a:solidFill>
                <a:latin typeface="Calibri"/>
                <a:ea typeface="Calibri"/>
                <a:cs typeface="Calibri"/>
                <a:sym typeface="Calibri"/>
              </a:defRPr>
            </a:pPr>
            <a:r>
              <a:rPr sz="2700"/>
              <a:t>Air pollution model prediction biases (=systematic errors) can be largely driven by both resolved (e.g., advection) and unresolved </a:t>
            </a:r>
            <a:r>
              <a:rPr sz="2700" u="sng">
                <a:solidFill>
                  <a:srgbClr val="FFFF00"/>
                </a:solidFill>
              </a:rPr>
              <a:t>sub-grid scale processes</a:t>
            </a:r>
            <a:r>
              <a:rPr sz="2700"/>
              <a:t> </a:t>
            </a:r>
          </a:p>
        </p:txBody>
      </p:sp>
      <p:sp>
        <p:nvSpPr>
          <p:cNvPr id="299" name="Rectangle 35"/>
          <p:cNvSpPr txBox="1"/>
          <p:nvPr/>
        </p:nvSpPr>
        <p:spPr>
          <a:xfrm>
            <a:off x="6681724" y="5142457"/>
            <a:ext cx="412932" cy="4770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lgn="l" defTabSz="914400">
              <a:defRPr sz="5000" b="1" i="1">
                <a:solidFill>
                  <a:srgbClr val="FFFFFF"/>
                </a:solidFill>
                <a:effectLst>
                  <a:outerShdw blurRad="50800" dist="38100" dir="2700000" rotWithShape="0">
                    <a:srgbClr val="000000">
                      <a:alpha val="40000"/>
                    </a:srgbClr>
                  </a:outerShdw>
                </a:effectLst>
                <a:latin typeface="Calibri"/>
                <a:ea typeface="Calibri"/>
                <a:cs typeface="Calibri"/>
                <a:sym typeface="Calibri"/>
              </a:defRPr>
            </a:lvl1pPr>
          </a:lstStyle>
          <a:p>
            <a:r>
              <a:rPr sz="2500"/>
              <a:t>⭐</a:t>
            </a:r>
          </a:p>
        </p:txBody>
      </p:sp>
      <p:sp>
        <p:nvSpPr>
          <p:cNvPr id="300" name="Rectangle 41"/>
          <p:cNvSpPr txBox="1"/>
          <p:nvPr/>
        </p:nvSpPr>
        <p:spPr>
          <a:xfrm>
            <a:off x="6159991" y="4713620"/>
            <a:ext cx="1358541" cy="1031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spAutoFit/>
          </a:bodyPr>
          <a:lstStyle/>
          <a:p>
            <a:pPr defTabSz="457200">
              <a:lnSpc>
                <a:spcPts val="1700"/>
              </a:lnSpc>
              <a:defRPr sz="3600" b="1" i="1">
                <a:solidFill>
                  <a:srgbClr val="FFFFFF"/>
                </a:solidFill>
                <a:effectLst>
                  <a:outerShdw blurRad="50800" dist="38100" dir="2700000" rotWithShape="0">
                    <a:srgbClr val="000000">
                      <a:alpha val="40000"/>
                    </a:srgbClr>
                  </a:outerShdw>
                </a:effectLst>
                <a:latin typeface="Calibri"/>
                <a:ea typeface="Calibri"/>
                <a:cs typeface="Calibri"/>
                <a:sym typeface="Calibri"/>
              </a:defRPr>
            </a:pPr>
            <a:r>
              <a:t>Physical</a:t>
            </a:r>
          </a:p>
          <a:p>
            <a:pPr defTabSz="457200">
              <a:lnSpc>
                <a:spcPts val="1700"/>
              </a:lnSpc>
              <a:defRPr sz="3600" b="1" i="1">
                <a:solidFill>
                  <a:srgbClr val="FFFFFF"/>
                </a:solidFill>
                <a:effectLst>
                  <a:outerShdw blurRad="50800" dist="38100" dir="2700000" rotWithShape="0">
                    <a:srgbClr val="000000">
                      <a:alpha val="40000"/>
                    </a:srgbClr>
                  </a:outerShdw>
                </a:effectLst>
                <a:latin typeface="Calibri"/>
                <a:ea typeface="Calibri"/>
                <a:cs typeface="Calibri"/>
                <a:sym typeface="Calibri"/>
              </a:defRPr>
            </a:pPr>
            <a:r>
              <a:t>model grid </a:t>
            </a:r>
          </a:p>
        </p:txBody>
      </p:sp>
      <p:sp>
        <p:nvSpPr>
          <p:cNvPr id="301" name="Rectangle 12"/>
          <p:cNvSpPr txBox="1"/>
          <p:nvPr/>
        </p:nvSpPr>
        <p:spPr>
          <a:xfrm>
            <a:off x="1492349" y="5272884"/>
            <a:ext cx="4689872" cy="369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lgn="l" defTabSz="914400">
              <a:defRPr sz="3600" i="1">
                <a:solidFill>
                  <a:srgbClr val="FFFF00"/>
                </a:solidFill>
                <a:latin typeface="Calibri"/>
                <a:ea typeface="Calibri"/>
                <a:cs typeface="Calibri"/>
                <a:sym typeface="Calibri"/>
              </a:defRPr>
            </a:lvl1pPr>
          </a:lstStyle>
          <a:p>
            <a:r>
              <a:rPr sz="1800"/>
              <a:t>--------------------     Sub-grid scale    --------------------</a:t>
            </a:r>
          </a:p>
        </p:txBody>
      </p:sp>
      <p:sp>
        <p:nvSpPr>
          <p:cNvPr id="302" name="Rectangle 40"/>
          <p:cNvSpPr txBox="1"/>
          <p:nvPr/>
        </p:nvSpPr>
        <p:spPr>
          <a:xfrm>
            <a:off x="333408" y="5124376"/>
            <a:ext cx="412932" cy="4770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lgn="l" defTabSz="914400">
              <a:defRPr sz="5000" b="1" i="1">
                <a:solidFill>
                  <a:srgbClr val="FFFFFF"/>
                </a:solidFill>
                <a:effectLst>
                  <a:outerShdw blurRad="50800" dist="38100" dir="2700000" rotWithShape="0">
                    <a:srgbClr val="000000">
                      <a:alpha val="40000"/>
                    </a:srgbClr>
                  </a:outerShdw>
                </a:effectLst>
                <a:latin typeface="Calibri"/>
                <a:ea typeface="Calibri"/>
                <a:cs typeface="Calibri"/>
                <a:sym typeface="Calibri"/>
              </a:defRPr>
            </a:lvl1pPr>
          </a:lstStyle>
          <a:p>
            <a:r>
              <a:rPr sz="2500"/>
              <a:t>⭐</a:t>
            </a:r>
          </a:p>
        </p:txBody>
      </p:sp>
      <p:sp>
        <p:nvSpPr>
          <p:cNvPr id="303" name="Rectangle 22"/>
          <p:cNvSpPr/>
          <p:nvPr/>
        </p:nvSpPr>
        <p:spPr>
          <a:xfrm>
            <a:off x="725343" y="5650333"/>
            <a:ext cx="5955632" cy="75405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spAutoFit/>
          </a:bodyPr>
          <a:lstStyle/>
          <a:p>
            <a:pPr defTabSz="457200">
              <a:defRPr sz="4300">
                <a:solidFill>
                  <a:srgbClr val="477BD1"/>
                </a:solidFill>
                <a:latin typeface="Calibri"/>
                <a:ea typeface="Calibri"/>
                <a:cs typeface="Calibri"/>
                <a:sym typeface="Calibri"/>
              </a:defRPr>
            </a:pPr>
            <a:r>
              <a:rPr sz="2150" b="1" u="sng"/>
              <a:t>Hypothesis 1</a:t>
            </a:r>
            <a:r>
              <a:rPr sz="2150">
                <a:solidFill>
                  <a:srgbClr val="000000"/>
                </a:solidFill>
              </a:rPr>
              <a:t>: Air pollution prediction biases are largely driven by non-linear sub-grid processes</a:t>
            </a:r>
          </a:p>
        </p:txBody>
      </p:sp>
      <p:grpSp>
        <p:nvGrpSpPr>
          <p:cNvPr id="312" name="Group 2"/>
          <p:cNvGrpSpPr/>
          <p:nvPr/>
        </p:nvGrpSpPr>
        <p:grpSpPr>
          <a:xfrm>
            <a:off x="7580747" y="2496947"/>
            <a:ext cx="4487685" cy="3884517"/>
            <a:chOff x="0" y="0"/>
            <a:chExt cx="8975367" cy="7769031"/>
          </a:xfrm>
        </p:grpSpPr>
        <p:pic>
          <p:nvPicPr>
            <p:cNvPr id="304" name="Picture 16" descr="Picture 16"/>
            <p:cNvPicPr>
              <a:picLocks noChangeAspect="1"/>
            </p:cNvPicPr>
            <p:nvPr/>
          </p:nvPicPr>
          <p:blipFill>
            <a:blip r:embed="rId4"/>
            <a:stretch>
              <a:fillRect/>
            </a:stretch>
          </p:blipFill>
          <p:spPr>
            <a:xfrm>
              <a:off x="4685310" y="1336016"/>
              <a:ext cx="4039228" cy="3875941"/>
            </a:xfrm>
            <a:prstGeom prst="rect">
              <a:avLst/>
            </a:prstGeom>
            <a:ln w="12700" cap="flat">
              <a:noFill/>
              <a:miter lim="400000"/>
            </a:ln>
            <a:effectLst/>
          </p:spPr>
        </p:pic>
        <p:pic>
          <p:nvPicPr>
            <p:cNvPr id="305" name="Picture 18" descr="Picture 18"/>
            <p:cNvPicPr>
              <a:picLocks noChangeAspect="1"/>
            </p:cNvPicPr>
            <p:nvPr/>
          </p:nvPicPr>
          <p:blipFill>
            <a:blip r:embed="rId5"/>
            <a:stretch>
              <a:fillRect/>
            </a:stretch>
          </p:blipFill>
          <p:spPr>
            <a:xfrm>
              <a:off x="145173" y="1368881"/>
              <a:ext cx="4422408" cy="3875942"/>
            </a:xfrm>
            <a:prstGeom prst="rect">
              <a:avLst/>
            </a:prstGeom>
            <a:ln w="12700" cap="flat">
              <a:noFill/>
              <a:miter lim="400000"/>
            </a:ln>
            <a:effectLst/>
          </p:spPr>
        </p:pic>
        <p:sp>
          <p:nvSpPr>
            <p:cNvPr id="306" name="Rectangle 20"/>
            <p:cNvSpPr txBox="1"/>
            <p:nvPr/>
          </p:nvSpPr>
          <p:spPr>
            <a:xfrm>
              <a:off x="6386118" y="3408683"/>
              <a:ext cx="1363924" cy="6636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defRPr sz="3600" i="1">
                  <a:solidFill>
                    <a:srgbClr val="FFFFFF"/>
                  </a:solidFill>
                  <a:latin typeface="Calibri"/>
                  <a:ea typeface="Calibri"/>
                  <a:cs typeface="Calibri"/>
                  <a:sym typeface="Calibri"/>
                </a:defRPr>
              </a:lvl1pPr>
            </a:lstStyle>
            <a:p>
              <a:r>
                <a:rPr sz="1800"/>
                <a:t>−37 %</a:t>
              </a:r>
            </a:p>
          </p:txBody>
        </p:sp>
        <p:sp>
          <p:nvSpPr>
            <p:cNvPr id="307" name="Rectangle 56"/>
            <p:cNvSpPr/>
            <p:nvPr/>
          </p:nvSpPr>
          <p:spPr>
            <a:xfrm>
              <a:off x="160670" y="1243336"/>
              <a:ext cx="4406912" cy="77195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defTabSz="457200">
                <a:defRPr sz="4400" b="1">
                  <a:solidFill>
                    <a:srgbClr val="000000"/>
                  </a:solidFill>
                  <a:latin typeface="Calibri"/>
                  <a:ea typeface="Calibri"/>
                  <a:cs typeface="Calibri"/>
                  <a:sym typeface="Calibri"/>
                </a:defRPr>
              </a:pPr>
              <a:r>
                <a:rPr sz="2200"/>
                <a:t>4 km</a:t>
              </a:r>
              <a:r>
                <a:rPr sz="2000"/>
                <a:t> resolution</a:t>
              </a:r>
            </a:p>
          </p:txBody>
        </p:sp>
        <p:sp>
          <p:nvSpPr>
            <p:cNvPr id="308" name="Rectangle 57"/>
            <p:cNvSpPr/>
            <p:nvPr/>
          </p:nvSpPr>
          <p:spPr>
            <a:xfrm>
              <a:off x="4676671" y="1266741"/>
              <a:ext cx="4078511" cy="1428072"/>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defTabSz="457200">
                <a:defRPr sz="4400" b="1">
                  <a:solidFill>
                    <a:srgbClr val="000000"/>
                  </a:solidFill>
                  <a:latin typeface="Calibri"/>
                  <a:ea typeface="Calibri"/>
                  <a:cs typeface="Calibri"/>
                  <a:sym typeface="Calibri"/>
                </a:defRPr>
              </a:pPr>
              <a:r>
                <a:rPr sz="2200"/>
                <a:t>100 km</a:t>
              </a:r>
              <a:r>
                <a:rPr sz="2000"/>
                <a:t> resolution</a:t>
              </a:r>
            </a:p>
          </p:txBody>
        </p:sp>
        <p:sp>
          <p:nvSpPr>
            <p:cNvPr id="309" name="Rectangle 1"/>
            <p:cNvSpPr txBox="1"/>
            <p:nvPr/>
          </p:nvSpPr>
          <p:spPr>
            <a:xfrm>
              <a:off x="0" y="234407"/>
              <a:ext cx="8975368" cy="751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lgn="l" defTabSz="914400">
                <a:defRPr sz="4200">
                  <a:solidFill>
                    <a:srgbClr val="FFFFFF"/>
                  </a:solidFill>
                  <a:latin typeface="Calibri"/>
                  <a:ea typeface="Calibri"/>
                  <a:cs typeface="Calibri"/>
                  <a:sym typeface="Calibri"/>
                </a:defRPr>
              </a:lvl1pPr>
            </a:lstStyle>
            <a:p>
              <a:r>
                <a:rPr sz="2100"/>
                <a:t>Air pollutant spatial gradients over LA</a:t>
              </a:r>
            </a:p>
          </p:txBody>
        </p:sp>
        <p:sp>
          <p:nvSpPr>
            <p:cNvPr id="310" name="Rectangle 24"/>
            <p:cNvSpPr/>
            <p:nvPr/>
          </p:nvSpPr>
          <p:spPr>
            <a:xfrm>
              <a:off x="160668" y="5588185"/>
              <a:ext cx="8461875" cy="2006815"/>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defTabSz="457200">
                <a:defRPr sz="4000">
                  <a:solidFill>
                    <a:srgbClr val="477BD1"/>
                  </a:solidFill>
                  <a:latin typeface="Calibri"/>
                  <a:ea typeface="Calibri"/>
                  <a:cs typeface="Calibri"/>
                  <a:sym typeface="Calibri"/>
                </a:defRPr>
              </a:pPr>
              <a:r>
                <a:rPr sz="2000"/>
                <a:t>Hypothesis 2</a:t>
              </a:r>
              <a:r>
                <a:rPr sz="2000">
                  <a:solidFill>
                    <a:srgbClr val="000000"/>
                  </a:solidFill>
                </a:rPr>
                <a:t>: Strong spatial gradients in chemical regime coupled with PBL dynamics lead to bias patterns</a:t>
              </a:r>
            </a:p>
          </p:txBody>
        </p:sp>
        <p:sp>
          <p:nvSpPr>
            <p:cNvPr id="311" name="Rectangle 26"/>
            <p:cNvSpPr/>
            <p:nvPr/>
          </p:nvSpPr>
          <p:spPr>
            <a:xfrm>
              <a:off x="0" y="0"/>
              <a:ext cx="8754835" cy="7769032"/>
            </a:xfrm>
            <a:prstGeom prst="rect">
              <a:avLst/>
            </a:prstGeom>
            <a:noFill/>
            <a:ln w="38100" cap="rnd">
              <a:solidFill>
                <a:srgbClr val="FFFFFF"/>
              </a:solidFill>
              <a:prstDash val="solid"/>
              <a:round/>
            </a:ln>
            <a:effectLst/>
          </p:spPr>
          <p:txBody>
            <a:bodyPr wrap="square" lIns="25400" tIns="25400" rIns="25400" bIns="25400" numCol="1" anchor="ctr">
              <a:noAutofit/>
            </a:bodyPr>
            <a:lstStyle/>
            <a:p>
              <a:pPr defTabSz="457200">
                <a:defRPr sz="3600">
                  <a:solidFill>
                    <a:srgbClr val="FFFFFF"/>
                  </a:solidFill>
                  <a:latin typeface="Calibri"/>
                  <a:ea typeface="Calibri"/>
                  <a:cs typeface="Calibri"/>
                  <a:sym typeface="Calibri"/>
                </a:defRPr>
              </a:pPr>
              <a:endParaRPr/>
            </a:p>
          </p:txBody>
        </p:sp>
      </p:grpSp>
      <p:sp>
        <p:nvSpPr>
          <p:cNvPr id="313" name="TextBox 11"/>
          <p:cNvSpPr txBox="1"/>
          <p:nvPr/>
        </p:nvSpPr>
        <p:spPr>
          <a:xfrm>
            <a:off x="44310" y="148467"/>
            <a:ext cx="12100559" cy="638636"/>
          </a:xfrm>
          <a:prstGeom prst="rect">
            <a:avLst/>
          </a:prstGeom>
          <a:solidFill>
            <a:schemeClr val="accent4">
              <a:hueOff val="348544"/>
              <a:lumOff val="7139"/>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5250" tIns="95250" rIns="95250" bIns="95250">
            <a:spAutoFit/>
          </a:bodyPr>
          <a:lstStyle/>
          <a:p>
            <a:pPr defTabSz="457200">
              <a:spcBef>
                <a:spcPts val="600"/>
              </a:spcBef>
              <a:defRPr sz="5800">
                <a:solidFill>
                  <a:srgbClr val="000000"/>
                </a:solidFill>
                <a:latin typeface="Arial"/>
                <a:ea typeface="Arial"/>
                <a:cs typeface="Arial"/>
                <a:sym typeface="Arial"/>
              </a:defRPr>
            </a:pPr>
            <a:r>
              <a:rPr sz="2900" u="sng"/>
              <a:t>Complex system</a:t>
            </a:r>
            <a:r>
              <a:rPr sz="2900"/>
              <a:t>: challenging to accurately simulate ozone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52428B-C221-ACF5-D9FB-B29FDF7F21D3}"/>
              </a:ext>
            </a:extLst>
          </p:cNvPr>
          <p:cNvPicPr>
            <a:picLocks noChangeAspect="1"/>
          </p:cNvPicPr>
          <p:nvPr/>
        </p:nvPicPr>
        <p:blipFill>
          <a:blip r:embed="rId3"/>
          <a:stretch>
            <a:fillRect/>
          </a:stretch>
        </p:blipFill>
        <p:spPr>
          <a:xfrm>
            <a:off x="0" y="0"/>
            <a:ext cx="12192000" cy="6946216"/>
          </a:xfrm>
          <a:prstGeom prst="rect">
            <a:avLst/>
          </a:prstGeom>
        </p:spPr>
      </p:pic>
    </p:spTree>
    <p:extLst>
      <p:ext uri="{BB962C8B-B14F-4D97-AF65-F5344CB8AC3E}">
        <p14:creationId xmlns:p14="http://schemas.microsoft.com/office/powerpoint/2010/main" val="119704238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AF56F0-93F8-2187-3E41-1238F30888A6}"/>
              </a:ext>
            </a:extLst>
          </p:cNvPr>
          <p:cNvPicPr>
            <a:picLocks noChangeAspect="1"/>
          </p:cNvPicPr>
          <p:nvPr/>
        </p:nvPicPr>
        <p:blipFill>
          <a:blip r:embed="rId2"/>
          <a:stretch>
            <a:fillRect/>
          </a:stretch>
        </p:blipFill>
        <p:spPr>
          <a:xfrm>
            <a:off x="-53646" y="0"/>
            <a:ext cx="12245646" cy="6858000"/>
          </a:xfrm>
          <a:prstGeom prst="rect">
            <a:avLst/>
          </a:prstGeom>
        </p:spPr>
      </p:pic>
    </p:spTree>
    <p:extLst>
      <p:ext uri="{BB962C8B-B14F-4D97-AF65-F5344CB8AC3E}">
        <p14:creationId xmlns:p14="http://schemas.microsoft.com/office/powerpoint/2010/main" val="123381844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556088-4313-1898-1292-65B2F5A76007}"/>
              </a:ext>
            </a:extLst>
          </p:cNvPr>
          <p:cNvPicPr>
            <a:picLocks noChangeAspect="1"/>
          </p:cNvPicPr>
          <p:nvPr/>
        </p:nvPicPr>
        <p:blipFill>
          <a:blip r:embed="rId2"/>
          <a:stretch>
            <a:fillRect/>
          </a:stretch>
        </p:blipFill>
        <p:spPr>
          <a:xfrm>
            <a:off x="0" y="2295"/>
            <a:ext cx="7772400" cy="6855705"/>
          </a:xfrm>
          <a:prstGeom prst="rect">
            <a:avLst/>
          </a:prstGeom>
        </p:spPr>
      </p:pic>
      <p:sp>
        <p:nvSpPr>
          <p:cNvPr id="6" name="TextBox 5">
            <a:extLst>
              <a:ext uri="{FF2B5EF4-FFF2-40B4-BE49-F238E27FC236}">
                <a16:creationId xmlns:a16="http://schemas.microsoft.com/office/drawing/2014/main" id="{835B624B-A384-67CA-D55D-902076FBC476}"/>
              </a:ext>
            </a:extLst>
          </p:cNvPr>
          <p:cNvSpPr txBox="1"/>
          <p:nvPr/>
        </p:nvSpPr>
        <p:spPr>
          <a:xfrm>
            <a:off x="7772400" y="729972"/>
            <a:ext cx="4299574" cy="545085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solidFill>
              </a:rPr>
              <a:t>To capture seasonal trends we train months independently</a:t>
            </a:r>
          </a:p>
          <a:p>
            <a:pPr marL="742950" lvl="1" indent="-285750">
              <a:lnSpc>
                <a:spcPct val="150000"/>
              </a:lnSpc>
              <a:buFont typeface="Arial" panose="020B0604020202020204" pitchFamily="34" charset="0"/>
              <a:buChar char="•"/>
            </a:pPr>
            <a:r>
              <a:rPr lang="en-US" dirty="0">
                <a:solidFill>
                  <a:schemeClr val="bg1"/>
                </a:solidFill>
              </a:rPr>
              <a:t>Cuts down on data input</a:t>
            </a:r>
          </a:p>
          <a:p>
            <a:pPr marL="742950" lvl="1" indent="-285750">
              <a:lnSpc>
                <a:spcPct val="150000"/>
              </a:lnSpc>
              <a:buFont typeface="Arial" panose="020B0604020202020204" pitchFamily="34" charset="0"/>
              <a:buChar char="•"/>
            </a:pPr>
            <a:endParaRPr lang="en-US" dirty="0">
              <a:solidFill>
                <a:schemeClr val="bg1"/>
              </a:solidFill>
            </a:endParaRPr>
          </a:p>
          <a:p>
            <a:pPr marL="285750" indent="-285750">
              <a:lnSpc>
                <a:spcPct val="150000"/>
              </a:lnSpc>
              <a:buFont typeface="Arial" panose="020B0604020202020204" pitchFamily="34" charset="0"/>
              <a:buChar char="•"/>
            </a:pPr>
            <a:r>
              <a:rPr lang="en-US" dirty="0">
                <a:solidFill>
                  <a:schemeClr val="bg1"/>
                </a:solidFill>
              </a:rPr>
              <a:t>Split months into train/test pairs</a:t>
            </a:r>
          </a:p>
          <a:p>
            <a:pPr marL="742950" lvl="1" indent="-285750">
              <a:lnSpc>
                <a:spcPct val="150000"/>
              </a:lnSpc>
              <a:buFont typeface="Arial" panose="020B0604020202020204" pitchFamily="34" charset="0"/>
              <a:buChar char="•"/>
            </a:pPr>
            <a:r>
              <a:rPr lang="en-US" dirty="0">
                <a:solidFill>
                  <a:schemeClr val="bg1"/>
                </a:solidFill>
              </a:rPr>
              <a:t>Train 1 model for each year</a:t>
            </a:r>
          </a:p>
          <a:p>
            <a:pPr>
              <a:lnSpc>
                <a:spcPct val="150000"/>
              </a:lnSpc>
            </a:pPr>
            <a:endParaRPr lang="en-US" dirty="0">
              <a:solidFill>
                <a:schemeClr val="bg1"/>
              </a:solidFill>
            </a:endParaRPr>
          </a:p>
          <a:p>
            <a:pPr marL="285750" indent="-285750">
              <a:lnSpc>
                <a:spcPct val="150000"/>
              </a:lnSpc>
              <a:buFont typeface="Arial" panose="020B0604020202020204" pitchFamily="34" charset="0"/>
              <a:buChar char="•"/>
            </a:pPr>
            <a:r>
              <a:rPr lang="en-US" dirty="0">
                <a:solidFill>
                  <a:schemeClr val="bg1"/>
                </a:solidFill>
              </a:rPr>
              <a:t>Models train quickly but are computationally complex to explain</a:t>
            </a:r>
          </a:p>
          <a:p>
            <a:pPr marL="285750" indent="-285750">
              <a:lnSpc>
                <a:spcPct val="150000"/>
              </a:lnSpc>
              <a:buFont typeface="Arial" panose="020B0604020202020204" pitchFamily="34" charset="0"/>
              <a:buChar char="•"/>
            </a:pPr>
            <a:endParaRPr lang="en-US" dirty="0">
              <a:solidFill>
                <a:schemeClr val="bg1"/>
              </a:solidFill>
            </a:endParaRPr>
          </a:p>
          <a:p>
            <a:pPr marL="285750" indent="-285750">
              <a:lnSpc>
                <a:spcPct val="150000"/>
              </a:lnSpc>
              <a:buFont typeface="Arial" panose="020B0604020202020204" pitchFamily="34" charset="0"/>
              <a:buChar char="•"/>
            </a:pPr>
            <a:r>
              <a:rPr lang="en-US" dirty="0">
                <a:solidFill>
                  <a:schemeClr val="bg1"/>
                </a:solidFill>
              </a:rPr>
              <a:t>Data input ~20gb, output ~200gb</a:t>
            </a:r>
          </a:p>
          <a:p>
            <a:pPr marL="285750" indent="-285750">
              <a:lnSpc>
                <a:spcPct val="150000"/>
              </a:lnSpc>
              <a:buFont typeface="Arial" panose="020B0604020202020204" pitchFamily="34" charset="0"/>
              <a:buChar char="•"/>
            </a:pPr>
            <a:r>
              <a:rPr lang="en-US" dirty="0">
                <a:solidFill>
                  <a:schemeClr val="bg1"/>
                </a:solidFill>
              </a:rPr>
              <a:t>Models can be 100+gb</a:t>
            </a:r>
          </a:p>
          <a:p>
            <a:pPr marL="285750" indent="-285750">
              <a:lnSpc>
                <a:spcPct val="150000"/>
              </a:lnSpc>
              <a:buFont typeface="Arial" panose="020B0604020202020204" pitchFamily="34" charset="0"/>
              <a:buChar char="•"/>
            </a:pPr>
            <a:endParaRPr lang="en-US" dirty="0">
              <a:solidFill>
                <a:schemeClr val="bg1"/>
              </a:solidFill>
            </a:endParaRPr>
          </a:p>
        </p:txBody>
      </p:sp>
      <p:sp>
        <p:nvSpPr>
          <p:cNvPr id="7" name="TextBox 6">
            <a:extLst>
              <a:ext uri="{FF2B5EF4-FFF2-40B4-BE49-F238E27FC236}">
                <a16:creationId xmlns:a16="http://schemas.microsoft.com/office/drawing/2014/main" id="{ED6149E0-9C00-359B-9619-4845DBDFBB1B}"/>
              </a:ext>
            </a:extLst>
          </p:cNvPr>
          <p:cNvSpPr txBox="1"/>
          <p:nvPr/>
        </p:nvSpPr>
        <p:spPr>
          <a:xfrm>
            <a:off x="7892425" y="0"/>
            <a:ext cx="4299575" cy="707886"/>
          </a:xfrm>
          <a:prstGeom prst="rect">
            <a:avLst/>
          </a:prstGeom>
          <a:noFill/>
        </p:spPr>
        <p:txBody>
          <a:bodyPr wrap="none" rtlCol="0">
            <a:spAutoFit/>
          </a:bodyPr>
          <a:lstStyle/>
          <a:p>
            <a:r>
              <a:rPr lang="en-US" sz="4000" dirty="0">
                <a:solidFill>
                  <a:schemeClr val="bg1"/>
                </a:solidFill>
              </a:rPr>
              <a:t>SUDSAQ on Gattaca</a:t>
            </a:r>
          </a:p>
        </p:txBody>
      </p:sp>
    </p:spTree>
    <p:extLst>
      <p:ext uri="{BB962C8B-B14F-4D97-AF65-F5344CB8AC3E}">
        <p14:creationId xmlns:p14="http://schemas.microsoft.com/office/powerpoint/2010/main" val="304748490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CB6434-3A74-1C3D-5D48-481838C4FFAF}"/>
              </a:ext>
            </a:extLst>
          </p:cNvPr>
          <p:cNvPicPr>
            <a:picLocks noChangeAspect="1"/>
          </p:cNvPicPr>
          <p:nvPr/>
        </p:nvPicPr>
        <p:blipFill>
          <a:blip r:embed="rId2"/>
          <a:stretch>
            <a:fillRect/>
          </a:stretch>
        </p:blipFill>
        <p:spPr>
          <a:xfrm>
            <a:off x="6451824" y="0"/>
            <a:ext cx="5740176" cy="6858000"/>
          </a:xfrm>
          <a:prstGeom prst="rect">
            <a:avLst/>
          </a:prstGeom>
        </p:spPr>
      </p:pic>
      <p:sp>
        <p:nvSpPr>
          <p:cNvPr id="5" name="TextBox 4">
            <a:extLst>
              <a:ext uri="{FF2B5EF4-FFF2-40B4-BE49-F238E27FC236}">
                <a16:creationId xmlns:a16="http://schemas.microsoft.com/office/drawing/2014/main" id="{14CB0038-2C5C-9988-0276-850345E538BC}"/>
              </a:ext>
            </a:extLst>
          </p:cNvPr>
          <p:cNvSpPr txBox="1"/>
          <p:nvPr/>
        </p:nvSpPr>
        <p:spPr>
          <a:xfrm>
            <a:off x="974064" y="22086"/>
            <a:ext cx="4766113" cy="707886"/>
          </a:xfrm>
          <a:prstGeom prst="rect">
            <a:avLst/>
          </a:prstGeom>
          <a:noFill/>
        </p:spPr>
        <p:txBody>
          <a:bodyPr wrap="none" rtlCol="0">
            <a:spAutoFit/>
          </a:bodyPr>
          <a:lstStyle/>
          <a:p>
            <a:r>
              <a:rPr lang="en-US" sz="4000" dirty="0">
                <a:solidFill>
                  <a:schemeClr val="bg1"/>
                </a:solidFill>
              </a:rPr>
              <a:t>Next Steps on Gattaca</a:t>
            </a:r>
          </a:p>
        </p:txBody>
      </p:sp>
      <p:sp>
        <p:nvSpPr>
          <p:cNvPr id="7" name="TextBox 6">
            <a:extLst>
              <a:ext uri="{FF2B5EF4-FFF2-40B4-BE49-F238E27FC236}">
                <a16:creationId xmlns:a16="http://schemas.microsoft.com/office/drawing/2014/main" id="{D2B62C52-F832-73D8-A113-1987D6270D26}"/>
              </a:ext>
            </a:extLst>
          </p:cNvPr>
          <p:cNvSpPr txBox="1"/>
          <p:nvPr/>
        </p:nvSpPr>
        <p:spPr>
          <a:xfrm>
            <a:off x="0" y="1119073"/>
            <a:ext cx="6451824" cy="46198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solidFill>
              </a:rPr>
              <a:t>Created a </a:t>
            </a:r>
            <a:r>
              <a:rPr lang="en-US" dirty="0" err="1">
                <a:solidFill>
                  <a:schemeClr val="bg1"/>
                </a:solidFill>
              </a:rPr>
              <a:t>qsub</a:t>
            </a:r>
            <a:r>
              <a:rPr lang="en-US" dirty="0">
                <a:solidFill>
                  <a:schemeClr val="bg1"/>
                </a:solidFill>
              </a:rPr>
              <a:t> script that generates utility scripts and prepares for the output of a job</a:t>
            </a:r>
          </a:p>
          <a:p>
            <a:pPr marL="285750" indent="-285750">
              <a:lnSpc>
                <a:spcPct val="150000"/>
              </a:lnSpc>
              <a:buFont typeface="Arial" panose="020B0604020202020204" pitchFamily="34" charset="0"/>
              <a:buChar char="•"/>
            </a:pPr>
            <a:endParaRPr lang="en-US" dirty="0">
              <a:solidFill>
                <a:schemeClr val="bg1"/>
              </a:solidFill>
            </a:endParaRPr>
          </a:p>
          <a:p>
            <a:pPr marL="285750" indent="-285750">
              <a:lnSpc>
                <a:spcPct val="150000"/>
              </a:lnSpc>
              <a:buFont typeface="Arial" panose="020B0604020202020204" pitchFamily="34" charset="0"/>
              <a:buChar char="•"/>
            </a:pPr>
            <a:r>
              <a:rPr lang="en-US" dirty="0">
                <a:solidFill>
                  <a:schemeClr val="bg1"/>
                </a:solidFill>
              </a:rPr>
              <a:t>Begin leveraging </a:t>
            </a:r>
            <a:r>
              <a:rPr lang="en-US" dirty="0" err="1">
                <a:solidFill>
                  <a:schemeClr val="bg1"/>
                </a:solidFill>
              </a:rPr>
              <a:t>Dask</a:t>
            </a:r>
            <a:r>
              <a:rPr lang="en-US" dirty="0">
                <a:solidFill>
                  <a:schemeClr val="bg1"/>
                </a:solidFill>
              </a:rPr>
              <a:t> more</a:t>
            </a:r>
          </a:p>
          <a:p>
            <a:pPr marL="742950" lvl="1" indent="-285750">
              <a:lnSpc>
                <a:spcPct val="150000"/>
              </a:lnSpc>
              <a:buFont typeface="Arial" panose="020B0604020202020204" pitchFamily="34" charset="0"/>
              <a:buChar char="•"/>
            </a:pPr>
            <a:r>
              <a:rPr lang="en-US" dirty="0">
                <a:solidFill>
                  <a:schemeClr val="bg1"/>
                </a:solidFill>
              </a:rPr>
              <a:t>Datasets getting too large to fit even a single month in memory</a:t>
            </a:r>
          </a:p>
          <a:p>
            <a:pPr marL="742950" lvl="1" indent="-285750">
              <a:lnSpc>
                <a:spcPct val="150000"/>
              </a:lnSpc>
              <a:buFont typeface="Arial" panose="020B0604020202020204" pitchFamily="34" charset="0"/>
              <a:buChar char="•"/>
            </a:pPr>
            <a:endParaRPr lang="en-US" dirty="0">
              <a:solidFill>
                <a:schemeClr val="bg1"/>
              </a:solidFill>
            </a:endParaRPr>
          </a:p>
          <a:p>
            <a:pPr marL="285750" indent="-285750">
              <a:lnSpc>
                <a:spcPct val="150000"/>
              </a:lnSpc>
              <a:buFont typeface="Arial" panose="020B0604020202020204" pitchFamily="34" charset="0"/>
              <a:buChar char="•"/>
            </a:pPr>
            <a:r>
              <a:rPr lang="en-US" dirty="0">
                <a:solidFill>
                  <a:schemeClr val="bg1"/>
                </a:solidFill>
              </a:rPr>
              <a:t>Begin leveraging GPU processing</a:t>
            </a:r>
          </a:p>
          <a:p>
            <a:pPr marL="742950" lvl="1" indent="-285750">
              <a:lnSpc>
                <a:spcPct val="150000"/>
              </a:lnSpc>
              <a:buFont typeface="Arial" panose="020B0604020202020204" pitchFamily="34" charset="0"/>
              <a:buChar char="•"/>
            </a:pPr>
            <a:r>
              <a:rPr lang="en-US" dirty="0">
                <a:solidFill>
                  <a:schemeClr val="bg1"/>
                </a:solidFill>
              </a:rPr>
              <a:t>GPUs have been proven to be significant speed increases for machine learning, including model training and explanation methods</a:t>
            </a:r>
          </a:p>
        </p:txBody>
      </p:sp>
    </p:spTree>
    <p:extLst>
      <p:ext uri="{BB962C8B-B14F-4D97-AF65-F5344CB8AC3E}">
        <p14:creationId xmlns:p14="http://schemas.microsoft.com/office/powerpoint/2010/main" val="306725092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E066CE-06F7-51DD-1250-782D3592B4B9}"/>
              </a:ext>
            </a:extLst>
          </p:cNvPr>
          <p:cNvSpPr>
            <a:spLocks noGrp="1"/>
          </p:cNvSpPr>
          <p:nvPr>
            <p:ph type="body" idx="1"/>
          </p:nvPr>
        </p:nvSpPr>
        <p:spPr>
          <a:xfrm>
            <a:off x="2917524" y="2776234"/>
            <a:ext cx="6356952" cy="1305531"/>
          </a:xfrm>
        </p:spPr>
        <p:txBody>
          <a:bodyPr/>
          <a:lstStyle/>
          <a:p>
            <a:pPr marL="0" indent="0" algn="ctr">
              <a:buNone/>
            </a:pPr>
            <a:r>
              <a:rPr lang="en-US" dirty="0"/>
              <a:t>James Montgomery, 398J</a:t>
            </a:r>
          </a:p>
          <a:p>
            <a:pPr marL="0" indent="0" algn="ctr">
              <a:buNone/>
            </a:pPr>
            <a:r>
              <a:rPr lang="en-US" dirty="0" err="1"/>
              <a:t>J.Montgomery@jpl.nasa.gov</a:t>
            </a:r>
            <a:endParaRPr lang="en-US" dirty="0"/>
          </a:p>
        </p:txBody>
      </p:sp>
      <p:sp>
        <p:nvSpPr>
          <p:cNvPr id="4" name="TextBox 11">
            <a:extLst>
              <a:ext uri="{FF2B5EF4-FFF2-40B4-BE49-F238E27FC236}">
                <a16:creationId xmlns:a16="http://schemas.microsoft.com/office/drawing/2014/main" id="{1E16D73B-6D8C-2CBC-F48D-A91C4C68E4FC}"/>
              </a:ext>
            </a:extLst>
          </p:cNvPr>
          <p:cNvSpPr txBox="1"/>
          <p:nvPr/>
        </p:nvSpPr>
        <p:spPr>
          <a:xfrm>
            <a:off x="518040" y="441513"/>
            <a:ext cx="11155920"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45720" bIns="45720">
            <a:spAutoFit/>
          </a:bodyPr>
          <a:lstStyle/>
          <a:p>
            <a:pPr algn="ctr" defTabSz="457200">
              <a:defRPr sz="8000">
                <a:solidFill>
                  <a:srgbClr val="FFFFFF"/>
                </a:solidFill>
                <a:latin typeface="Arial"/>
                <a:ea typeface="Arial"/>
                <a:cs typeface="Arial"/>
                <a:sym typeface="Arial"/>
              </a:defRPr>
            </a:pPr>
            <a:r>
              <a:rPr lang="en-US" sz="4000" dirty="0"/>
              <a:t>SUDS: Air Quality – Revealing Subscale Drivers of Pollution using Machine Learning </a:t>
            </a:r>
            <a:endParaRPr sz="4000" dirty="0"/>
          </a:p>
        </p:txBody>
      </p:sp>
    </p:spTree>
    <p:extLst>
      <p:ext uri="{BB962C8B-B14F-4D97-AF65-F5344CB8AC3E}">
        <p14:creationId xmlns:p14="http://schemas.microsoft.com/office/powerpoint/2010/main" val="1288749607"/>
      </p:ext>
    </p:extLst>
  </p:cSld>
  <p:clrMapOvr>
    <a:masterClrMapping/>
  </p:clrMapOvr>
  <p:transition spd="med"/>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1617</TotalTime>
  <Words>757</Words>
  <Application>Microsoft Macintosh PowerPoint</Application>
  <PresentationFormat>Widescreen</PresentationFormat>
  <Paragraphs>58</Paragraphs>
  <Slides>9</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PowerPoint Presentation</vt:lpstr>
      <vt:lpstr>An Integrated Community of Practice for Science Understanding from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Montgomery, James (US 398J)</dc:creator>
  <cp:lastModifiedBy>Montgomery, James (US 398J)</cp:lastModifiedBy>
  <cp:revision>5</cp:revision>
  <dcterms:created xsi:type="dcterms:W3CDTF">2023-04-18T17:48:28Z</dcterms:created>
  <dcterms:modified xsi:type="dcterms:W3CDTF">2023-04-19T20:45:48Z</dcterms:modified>
</cp:coreProperties>
</file>